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256" r:id="rId2"/>
    <p:sldId id="258" r:id="rId3"/>
    <p:sldId id="274" r:id="rId4"/>
    <p:sldId id="275" r:id="rId5"/>
    <p:sldId id="276" r:id="rId6"/>
    <p:sldId id="273" r:id="rId7"/>
    <p:sldId id="266" r:id="rId8"/>
    <p:sldId id="267" r:id="rId9"/>
    <p:sldId id="268" r:id="rId10"/>
    <p:sldId id="269" r:id="rId11"/>
    <p:sldId id="259" r:id="rId12"/>
    <p:sldId id="277" r:id="rId13"/>
    <p:sldId id="278" r:id="rId14"/>
    <p:sldId id="279" r:id="rId15"/>
    <p:sldId id="263" r:id="rId16"/>
    <p:sldId id="291" r:id="rId17"/>
    <p:sldId id="282" r:id="rId18"/>
    <p:sldId id="342" r:id="rId19"/>
    <p:sldId id="295" r:id="rId20"/>
    <p:sldId id="298" r:id="rId21"/>
    <p:sldId id="297" r:id="rId22"/>
    <p:sldId id="299" r:id="rId23"/>
    <p:sldId id="300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296" r:id="rId32"/>
    <p:sldId id="310" r:id="rId33"/>
    <p:sldId id="311" r:id="rId34"/>
    <p:sldId id="288" r:id="rId35"/>
    <p:sldId id="289" r:id="rId36"/>
    <p:sldId id="312" r:id="rId37"/>
    <p:sldId id="343" r:id="rId38"/>
    <p:sldId id="315" r:id="rId39"/>
    <p:sldId id="316" r:id="rId40"/>
    <p:sldId id="317" r:id="rId41"/>
    <p:sldId id="319" r:id="rId42"/>
    <p:sldId id="330" r:id="rId43"/>
    <p:sldId id="333" r:id="rId44"/>
    <p:sldId id="334" r:id="rId45"/>
    <p:sldId id="335" r:id="rId46"/>
    <p:sldId id="336" r:id="rId47"/>
    <p:sldId id="337" r:id="rId48"/>
    <p:sldId id="338" r:id="rId49"/>
    <p:sldId id="339" r:id="rId50"/>
    <p:sldId id="340" r:id="rId51"/>
    <p:sldId id="344" r:id="rId52"/>
    <p:sldId id="313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287" r:id="rId64"/>
    <p:sldId id="292" r:id="rId65"/>
    <p:sldId id="293" r:id="rId66"/>
    <p:sldId id="294" r:id="rId6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>
      <p:cViewPr varScale="1">
        <p:scale>
          <a:sx n="108" d="100"/>
          <a:sy n="108" d="100"/>
        </p:scale>
        <p:origin x="-165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printerSettings" Target="printerSettings/printerSettings1.bin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9E5E9-9F3F-B745-AB22-A7EA52B6729C}" type="datetimeFigureOut">
              <a:rPr lang="en-US" smtClean="0"/>
              <a:t>3/20/16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38C834-F5C8-5043-9F5C-41849380D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109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8C42E-6EF1-4842-95EF-C4483635CB0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610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31988-B4CF-6643-90BB-089B22AC2D2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012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31988-B4CF-6643-90BB-089B22AC2D2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012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Cracking any of the N master passwords reveals the template of the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mpw</a:t>
            </a:r>
            <a:r>
              <a:rPr lang="en-US" baseline="0" dirty="0" smtClean="0"/>
              <a:t>, which narrows down the search space to the password matching the </a:t>
            </a:r>
            <a:r>
              <a:rPr lang="en-US" baseline="0" dirty="0" err="1" smtClean="0"/>
              <a:t>tempalte</a:t>
            </a:r>
            <a:r>
              <a:rPr lang="en-US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The</a:t>
            </a:r>
            <a:r>
              <a:rPr lang="en-US" baseline="0" dirty="0" smtClean="0"/>
              <a:t> decoys are pretty easily distinguishable. 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Please see the paper for detailed</a:t>
            </a:r>
            <a:r>
              <a:rPr lang="en-US" baseline="0" dirty="0" smtClean="0"/>
              <a:t> description of the attack.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31988-B4CF-6643-90BB-089B22AC2D2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787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8C42E-6EF1-4842-95EF-C4483635CB0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610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8C42E-6EF1-4842-95EF-C4483635CB0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610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31988-B4CF-6643-90BB-089B22AC2D2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012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31988-B4CF-6643-90BB-089B22AC2D2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012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31988-B4CF-6643-90BB-089B22AC2D2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012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31988-B4CF-6643-90BB-089B22AC2D2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012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</a:t>
            </a:r>
            <a:r>
              <a:rPr lang="en-US" baseline="0" dirty="0" smtClean="0"/>
              <a:t> password is converted into an intermediate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31988-B4CF-6643-90BB-089B22AC2D2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284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F31988-B4CF-6643-90BB-089B22AC2D2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012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E8F45-A89A-8B48-917E-82D8BF67267E}" type="datetimeFigureOut">
              <a:rPr lang="en-US" smtClean="0"/>
              <a:t>3/19/16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8DA7C-85B0-A44C-9533-9B2535889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437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E8F45-A89A-8B48-917E-82D8BF67267E}" type="datetimeFigureOut">
              <a:rPr lang="en-US" smtClean="0"/>
              <a:t>3/19/16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8DA7C-85B0-A44C-9533-9B2535889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43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E8F45-A89A-8B48-917E-82D8BF67267E}" type="datetimeFigureOut">
              <a:rPr lang="en-US" smtClean="0"/>
              <a:t>3/19/16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8DA7C-85B0-A44C-9533-9B2535889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717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E8F45-A89A-8B48-917E-82D8BF67267E}" type="datetimeFigureOut">
              <a:rPr lang="en-US" smtClean="0"/>
              <a:t>3/19/16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8DA7C-85B0-A44C-9533-9B2535889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731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E8F45-A89A-8B48-917E-82D8BF67267E}" type="datetimeFigureOut">
              <a:rPr lang="en-US" smtClean="0"/>
              <a:t>3/19/16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8DA7C-85B0-A44C-9533-9B2535889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71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E8F45-A89A-8B48-917E-82D8BF67267E}" type="datetimeFigureOut">
              <a:rPr lang="en-US" smtClean="0"/>
              <a:t>3/19/16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8DA7C-85B0-A44C-9533-9B2535889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656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E8F45-A89A-8B48-917E-82D8BF67267E}" type="datetimeFigureOut">
              <a:rPr lang="en-US" smtClean="0"/>
              <a:t>3/19/16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8DA7C-85B0-A44C-9533-9B2535889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968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E8F45-A89A-8B48-917E-82D8BF67267E}" type="datetimeFigureOut">
              <a:rPr lang="en-US" smtClean="0"/>
              <a:t>3/19/16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8DA7C-85B0-A44C-9533-9B2535889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903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E8F45-A89A-8B48-917E-82D8BF67267E}" type="datetimeFigureOut">
              <a:rPr lang="en-US" smtClean="0"/>
              <a:t>3/19/16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8DA7C-85B0-A44C-9533-9B2535889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470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E8F45-A89A-8B48-917E-82D8BF67267E}" type="datetimeFigureOut">
              <a:rPr lang="en-US" smtClean="0"/>
              <a:t>3/19/16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8DA7C-85B0-A44C-9533-9B2535889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92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E8F45-A89A-8B48-917E-82D8BF67267E}" type="datetimeFigureOut">
              <a:rPr lang="en-US" smtClean="0"/>
              <a:t>3/19/16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8DA7C-85B0-A44C-9533-9B2535889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184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E8F45-A89A-8B48-917E-82D8BF67267E}" type="datetimeFigureOut">
              <a:rPr lang="en-US" smtClean="0"/>
              <a:t>3/19/16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8DA7C-85B0-A44C-9533-9B2535889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55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4.wmf"/><Relationship Id="rId6" Type="http://schemas.openxmlformats.org/officeDocument/2006/relationships/image" Target="../media/image2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2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2.wmf"/><Relationship Id="rId6" Type="http://schemas.openxmlformats.org/officeDocument/2006/relationships/image" Target="../media/image4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2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wmf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wmf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wmf"/><Relationship Id="rId3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wmf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wmf"/><Relationship Id="rId3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Relationship Id="rId3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wmf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w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2.wmf"/><Relationship Id="rId6" Type="http://schemas.openxmlformats.org/officeDocument/2006/relationships/image" Target="../media/image3.png"/><Relationship Id="rId7" Type="http://schemas.openxmlformats.org/officeDocument/2006/relationships/image" Target="../media/image4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wmf"/><Relationship Id="rId3" Type="http://schemas.openxmlformats.org/officeDocument/2006/relationships/image" Target="../media/image2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wmf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wmf"/><Relationship Id="rId3" Type="http://schemas.openxmlformats.org/officeDocument/2006/relationships/image" Target="../media/image2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4" Type="http://schemas.openxmlformats.org/officeDocument/2006/relationships/image" Target="../media/image31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w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wmf"/><Relationship Id="rId3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4.w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w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2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2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44575"/>
            <a:ext cx="7772400" cy="1470025"/>
          </a:xfrm>
        </p:spPr>
        <p:txBody>
          <a:bodyPr>
            <a:normAutofit/>
          </a:bodyPr>
          <a:lstStyle/>
          <a:p>
            <a:r>
              <a:rPr lang="en-US" b="1" dirty="0" smtClean="0"/>
              <a:t>Making Password Checking Systems Better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19200" y="3453824"/>
            <a:ext cx="274907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Tom Ristenpart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3366030"/>
            <a:ext cx="2933700" cy="8145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38124" y="5181600"/>
            <a:ext cx="6715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Covering joint work with:</a:t>
            </a:r>
          </a:p>
          <a:p>
            <a:r>
              <a:rPr lang="en-US" dirty="0" err="1" smtClean="0"/>
              <a:t>Anish</a:t>
            </a:r>
            <a:r>
              <a:rPr lang="en-US" dirty="0" smtClean="0"/>
              <a:t> </a:t>
            </a:r>
            <a:r>
              <a:rPr lang="en-US" dirty="0" err="1" smtClean="0"/>
              <a:t>Athayle</a:t>
            </a:r>
            <a:r>
              <a:rPr lang="en-US" dirty="0" smtClean="0"/>
              <a:t>, </a:t>
            </a:r>
            <a:r>
              <a:rPr lang="en-US" dirty="0" err="1" smtClean="0"/>
              <a:t>Devdatta</a:t>
            </a:r>
            <a:r>
              <a:rPr lang="en-US" dirty="0" smtClean="0"/>
              <a:t> </a:t>
            </a:r>
            <a:r>
              <a:rPr lang="en-US" dirty="0" err="1" smtClean="0"/>
              <a:t>Akawhe</a:t>
            </a:r>
            <a:r>
              <a:rPr lang="en-US" dirty="0" smtClean="0"/>
              <a:t>, Joseph </a:t>
            </a:r>
            <a:r>
              <a:rPr lang="en-US" dirty="0" err="1" smtClean="0"/>
              <a:t>Bonneau</a:t>
            </a:r>
            <a:r>
              <a:rPr lang="en-US" dirty="0" smtClean="0"/>
              <a:t>, Rahul </a:t>
            </a:r>
            <a:r>
              <a:rPr lang="en-US" dirty="0" err="1" smtClean="0"/>
              <a:t>Chatterjee</a:t>
            </a:r>
            <a:r>
              <a:rPr lang="en-US" dirty="0" smtClean="0"/>
              <a:t>, Adam </a:t>
            </a:r>
            <a:r>
              <a:rPr lang="en-US" dirty="0" err="1" smtClean="0"/>
              <a:t>Everspaugh</a:t>
            </a:r>
            <a:r>
              <a:rPr lang="en-US" dirty="0" smtClean="0"/>
              <a:t>, Ari </a:t>
            </a:r>
            <a:r>
              <a:rPr lang="en-US" dirty="0" err="1" smtClean="0"/>
              <a:t>Juels</a:t>
            </a:r>
            <a:r>
              <a:rPr lang="en-US" dirty="0" smtClean="0"/>
              <a:t>, Sam Scott</a:t>
            </a:r>
          </a:p>
        </p:txBody>
      </p:sp>
    </p:spTree>
    <p:extLst>
      <p:ext uri="{BB962C8B-B14F-4D97-AF65-F5344CB8AC3E}">
        <p14:creationId xmlns:p14="http://schemas.microsoft.com/office/powerpoint/2010/main" val="2516838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AshleyMadison</a:t>
            </a:r>
            <a:r>
              <a:rPr lang="en-US" b="1" dirty="0" smtClean="0"/>
              <a:t> in good company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8286" t="32262" r="38192" b="57039"/>
          <a:stretch/>
        </p:blipFill>
        <p:spPr>
          <a:xfrm>
            <a:off x="706322" y="3048000"/>
            <a:ext cx="2150856" cy="7322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14800" y="3048000"/>
            <a:ext cx="3804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6.5 million leaked  (2012)</a:t>
            </a:r>
          </a:p>
          <a:p>
            <a:r>
              <a:rPr lang="en-US" sz="2000" dirty="0" smtClean="0"/>
              <a:t>5.85 million recovered in 2 weeks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22" y="1752600"/>
            <a:ext cx="2638380" cy="749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14800" y="1747750"/>
            <a:ext cx="3739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32.6 million leaked  (2012)</a:t>
            </a:r>
          </a:p>
          <a:p>
            <a:r>
              <a:rPr lang="en-US" sz="2000" dirty="0" smtClean="0"/>
              <a:t>32.6 million recovered (plaintext!)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4142569" y="4431268"/>
            <a:ext cx="22760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442,832 leaked (2012)</a:t>
            </a:r>
          </a:p>
          <a:p>
            <a:r>
              <a:rPr lang="en-US" dirty="0" smtClean="0"/>
              <a:t>442,832 recovered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04" y="4572000"/>
            <a:ext cx="2667000" cy="5067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5562600"/>
            <a:ext cx="2362200" cy="70866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149324" y="5638800"/>
            <a:ext cx="33317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36 million accounts leaked (2013)</a:t>
            </a:r>
          </a:p>
          <a:p>
            <a:r>
              <a:rPr lang="en-US" dirty="0" smtClean="0"/>
              <a:t>Encrypted, but with ECB mode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5400000">
            <a:off x="1797920" y="6279280"/>
            <a:ext cx="432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 rot="5400000">
            <a:off x="1797920" y="1269850"/>
            <a:ext cx="432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690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166612" y="1474229"/>
            <a:ext cx="72915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(1) Password protections often implemented 	  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	incorrectly in practice</a:t>
            </a:r>
            <a:endParaRPr lang="en-US" sz="2800" dirty="0"/>
          </a:p>
        </p:txBody>
      </p:sp>
      <p:sp>
        <p:nvSpPr>
          <p:cNvPr id="27" name="TextBox 26"/>
          <p:cNvSpPr txBox="1"/>
          <p:nvPr/>
        </p:nvSpPr>
        <p:spPr>
          <a:xfrm>
            <a:off x="1143000" y="3617893"/>
            <a:ext cx="72915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(2) Even in best case, hashing slows down but  	does not prevent password recovery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09996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31045" y="2073056"/>
            <a:ext cx="6650955" cy="3108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$cur  = ‘password’</a:t>
            </a:r>
          </a:p>
          <a:p>
            <a:r>
              <a:rPr lang="is-IS" sz="2800" dirty="0"/>
              <a:t>$cur  = md5($cur)</a:t>
            </a:r>
          </a:p>
          <a:p>
            <a:r>
              <a:rPr lang="en-US" sz="2800" dirty="0"/>
              <a:t>$salt = </a:t>
            </a:r>
            <a:r>
              <a:rPr lang="en-US" sz="2800" dirty="0" err="1"/>
              <a:t>randbytes</a:t>
            </a:r>
            <a:r>
              <a:rPr lang="en-US" sz="2800" dirty="0"/>
              <a:t>(20)</a:t>
            </a:r>
          </a:p>
          <a:p>
            <a:r>
              <a:rPr lang="en-US" sz="2800" dirty="0"/>
              <a:t>$cur  = hmac_sha1($cur, $salt)</a:t>
            </a:r>
          </a:p>
          <a:p>
            <a:r>
              <a:rPr lang="en-US" sz="2800" dirty="0"/>
              <a:t>$cur  = remote_hmac_sha256($cur, $secret)</a:t>
            </a:r>
          </a:p>
          <a:p>
            <a:r>
              <a:rPr lang="en-US" sz="2800" dirty="0"/>
              <a:t>$cur  = </a:t>
            </a:r>
            <a:r>
              <a:rPr lang="en-US" sz="2800" dirty="0" err="1"/>
              <a:t>scrypt</a:t>
            </a:r>
            <a:r>
              <a:rPr lang="en-US" sz="2800" dirty="0"/>
              <a:t>($cur, $salt)</a:t>
            </a:r>
          </a:p>
          <a:p>
            <a:r>
              <a:rPr lang="en-US" sz="2800" dirty="0"/>
              <a:t>$cur  = hmac_sha256($cur, $salt)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1295400"/>
            <a:ext cx="1397000" cy="11684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Facebook password onion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56401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0400" y="1143000"/>
            <a:ext cx="693227" cy="13716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2590800" y="2297668"/>
            <a:ext cx="2743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 = </a:t>
            </a:r>
            <a:r>
              <a:rPr lang="en-US" sz="2000" dirty="0" err="1" smtClean="0"/>
              <a:t>H</a:t>
            </a:r>
            <a:r>
              <a:rPr lang="en-US" sz="2000" baseline="30000" dirty="0" err="1" smtClean="0"/>
              <a:t>c</a:t>
            </a:r>
            <a:r>
              <a:rPr lang="en-US" sz="2000" dirty="0" smtClean="0"/>
              <a:t>(password1|| salt)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50" y="1175299"/>
            <a:ext cx="825500" cy="825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53150" y="1972270"/>
            <a:ext cx="10514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Back-end </a:t>
            </a:r>
          </a:p>
          <a:p>
            <a:r>
              <a:rPr lang="en-US" dirty="0" smtClean="0"/>
              <a:t>crypto </a:t>
            </a:r>
          </a:p>
          <a:p>
            <a:r>
              <a:rPr lang="en-US" dirty="0" smtClean="0"/>
              <a:t>service</a:t>
            </a:r>
            <a:endParaRPr lang="en-US" dirty="0"/>
          </a:p>
        </p:txBody>
      </p:sp>
      <p:pic>
        <p:nvPicPr>
          <p:cNvPr id="17" name="Picture 2" descr="C:\Documents and Settings\rist\Local Settings\Temporary Internet Files\Content.IE5\QB8JK7EN\MCj0433903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91350" y="1590535"/>
            <a:ext cx="476250" cy="476250"/>
          </a:xfrm>
          <a:prstGeom prst="rect">
            <a:avLst/>
          </a:prstGeom>
          <a:noFill/>
        </p:spPr>
      </p:pic>
      <p:cxnSp>
        <p:nvCxnSpPr>
          <p:cNvPr id="18" name="Straight Arrow Connector 17"/>
          <p:cNvCxnSpPr/>
          <p:nvPr/>
        </p:nvCxnSpPr>
        <p:spPr>
          <a:xfrm flipH="1">
            <a:off x="4114800" y="1567967"/>
            <a:ext cx="182880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114800" y="1828800"/>
            <a:ext cx="182880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579283" y="1143000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441303" y="1828800"/>
            <a:ext cx="1563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dirty="0" smtClean="0"/>
              <a:t> = HMAC(K, h)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15200" y="1676400"/>
            <a:ext cx="304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590800" y="2647890"/>
            <a:ext cx="13773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Store salt, f</a:t>
            </a:r>
            <a:endParaRPr lang="en-US" sz="2000" dirty="0"/>
          </a:p>
        </p:txBody>
      </p:sp>
      <p:pic>
        <p:nvPicPr>
          <p:cNvPr id="38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0400" y="3992947"/>
            <a:ext cx="693227" cy="1371600"/>
          </a:xfrm>
          <a:prstGeom prst="rect">
            <a:avLst/>
          </a:prstGeom>
          <a:noFill/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50" y="4025246"/>
            <a:ext cx="825500" cy="8255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153150" y="4822217"/>
            <a:ext cx="10514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Back-end </a:t>
            </a:r>
          </a:p>
          <a:p>
            <a:r>
              <a:rPr lang="en-US" dirty="0" smtClean="0"/>
              <a:t>crypto </a:t>
            </a:r>
          </a:p>
          <a:p>
            <a:r>
              <a:rPr lang="en-US" dirty="0" smtClean="0"/>
              <a:t>service</a:t>
            </a:r>
            <a:endParaRPr lang="en-US" dirty="0"/>
          </a:p>
        </p:txBody>
      </p:sp>
      <p:pic>
        <p:nvPicPr>
          <p:cNvPr id="44" name="Picture 2" descr="C:\Documents and Settings\rist\Local Settings\Temporary Internet Files\Content.IE5\QB8JK7EN\MCj0433903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91350" y="4440482"/>
            <a:ext cx="476250" cy="476250"/>
          </a:xfrm>
          <a:prstGeom prst="rect">
            <a:avLst/>
          </a:prstGeom>
          <a:noFill/>
        </p:spPr>
      </p:pic>
      <p:cxnSp>
        <p:nvCxnSpPr>
          <p:cNvPr id="45" name="Straight Arrow Connector 44"/>
          <p:cNvCxnSpPr/>
          <p:nvPr/>
        </p:nvCxnSpPr>
        <p:spPr>
          <a:xfrm flipH="1">
            <a:off x="4114800" y="4341714"/>
            <a:ext cx="182880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114800" y="4526347"/>
            <a:ext cx="182880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962400" y="3840547"/>
            <a:ext cx="2230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f’ = </a:t>
            </a:r>
            <a:r>
              <a:rPr lang="en-US" dirty="0" err="1" smtClean="0"/>
              <a:t>H</a:t>
            </a:r>
            <a:r>
              <a:rPr lang="en-US" baseline="30000" dirty="0" err="1" smtClean="0"/>
              <a:t>c</a:t>
            </a:r>
            <a:r>
              <a:rPr lang="en-US" dirty="0" smtClean="0"/>
              <a:t>(123456 || salt)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343400" y="4526347"/>
            <a:ext cx="1671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dirty="0" smtClean="0"/>
              <a:t>’ = HMAC(K, h’)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315200" y="4526347"/>
            <a:ext cx="304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</a:t>
            </a:r>
            <a:endParaRPr lang="en-US" dirty="0"/>
          </a:p>
        </p:txBody>
      </p:sp>
      <p:pic>
        <p:nvPicPr>
          <p:cNvPr id="51" name="Picture 5" descr="C:\Documents and Settings\rist\Local Settings\Temporary Internet Files\Content.IE5\RRKU6J6Q\MCj03491210000[1].wm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62684" y="3352800"/>
            <a:ext cx="1260475" cy="1145326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2185149" y="450746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dirty="0" smtClean="0"/>
              <a:t> = f’?</a:t>
            </a:r>
            <a:endParaRPr lang="en-US" dirty="0"/>
          </a:p>
        </p:txBody>
      </p:sp>
      <p:cxnSp>
        <p:nvCxnSpPr>
          <p:cNvPr id="52" name="Straight Arrow Connector 51"/>
          <p:cNvCxnSpPr/>
          <p:nvPr/>
        </p:nvCxnSpPr>
        <p:spPr>
          <a:xfrm flipH="1">
            <a:off x="4093626" y="5420182"/>
            <a:ext cx="182880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941226" y="4919015"/>
            <a:ext cx="2000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</a:t>
            </a:r>
            <a:r>
              <a:rPr lang="en-US" baseline="30000" dirty="0" err="1" smtClean="0"/>
              <a:t>c</a:t>
            </a:r>
            <a:r>
              <a:rPr lang="en-US" dirty="0" smtClean="0"/>
              <a:t>(1234567 || salt)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 flipH="1">
            <a:off x="4114800" y="6096000"/>
            <a:ext cx="182880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962400" y="5671033"/>
            <a:ext cx="1766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</a:t>
            </a:r>
            <a:r>
              <a:rPr lang="en-US" baseline="30000" dirty="0" err="1" smtClean="0"/>
              <a:t>c</a:t>
            </a:r>
            <a:r>
              <a:rPr lang="en-US" dirty="0" smtClean="0"/>
              <a:t>(12345 || salt)</a:t>
            </a:r>
            <a:endParaRPr lang="en-US" dirty="0"/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4038600" y="5562600"/>
            <a:ext cx="182880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4038600" y="6248400"/>
            <a:ext cx="182880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5400000">
            <a:off x="4930546" y="6250044"/>
            <a:ext cx="432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228600" y="5029200"/>
            <a:ext cx="3286477" cy="15696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Must still perform online </a:t>
            </a:r>
          </a:p>
          <a:p>
            <a:r>
              <a:rPr lang="en-US" sz="2400" dirty="0" smtClean="0"/>
              <a:t>brute-force attack</a:t>
            </a:r>
          </a:p>
          <a:p>
            <a:endParaRPr lang="en-US" sz="2400" dirty="0"/>
          </a:p>
          <a:p>
            <a:r>
              <a:rPr lang="en-US" sz="2400" dirty="0" smtClean="0"/>
              <a:t>Exfiltration doesn’t help</a:t>
            </a:r>
            <a:endParaRPr lang="en-US" sz="2400" dirty="0"/>
          </a:p>
        </p:txBody>
      </p:sp>
      <p:sp>
        <p:nvSpPr>
          <p:cNvPr id="61" name="Rounded Rectangular Callout 60"/>
          <p:cNvSpPr/>
          <p:nvPr/>
        </p:nvSpPr>
        <p:spPr>
          <a:xfrm>
            <a:off x="4724400" y="2971800"/>
            <a:ext cx="4085841" cy="762000"/>
          </a:xfrm>
          <a:prstGeom prst="wedgeRoundRectCallout">
            <a:avLst>
              <a:gd name="adj1" fmla="val -35511"/>
              <a:gd name="adj2" fmla="val -155935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HMAC is pseudorandom function (PRF)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63" name="TextBox 62"/>
          <p:cNvSpPr txBox="1"/>
          <p:nvPr/>
        </p:nvSpPr>
        <p:spPr>
          <a:xfrm>
            <a:off x="164745" y="152400"/>
            <a:ext cx="81999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Strengthening password hash storage</a:t>
            </a:r>
            <a:endParaRPr lang="en-US" sz="4000" b="1" dirty="0"/>
          </a:p>
        </p:txBody>
      </p:sp>
      <p:pic>
        <p:nvPicPr>
          <p:cNvPr id="37" name="Picture 2" descr="C:\Program Files\Microsoft Office\MEDIA\CAGCAT10\j0292020.wm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4800" y="1066800"/>
            <a:ext cx="960884" cy="911901"/>
          </a:xfrm>
          <a:prstGeom prst="rect">
            <a:avLst/>
          </a:prstGeom>
          <a:noFill/>
        </p:spPr>
      </p:pic>
      <p:cxnSp>
        <p:nvCxnSpPr>
          <p:cNvPr id="39" name="Straight Arrow Connector 38"/>
          <p:cNvCxnSpPr/>
          <p:nvPr/>
        </p:nvCxnSpPr>
        <p:spPr>
          <a:xfrm flipH="1">
            <a:off x="1420269" y="1600200"/>
            <a:ext cx="1610447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295400" y="1143000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tom, password1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76679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7" grpId="0"/>
      <p:bldP spid="48" grpId="0"/>
      <p:bldP spid="49" grpId="0"/>
      <p:bldP spid="13" grpId="0"/>
      <p:bldP spid="54" grpId="0"/>
      <p:bldP spid="57" grpId="0"/>
      <p:bldP spid="14" grpId="0"/>
      <p:bldP spid="16" grpId="0" animBg="1"/>
      <p:bldP spid="6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4745" y="152400"/>
            <a:ext cx="81999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Strengthening password hash storage</a:t>
            </a:r>
            <a:endParaRPr lang="en-US" sz="4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19476" y="3124200"/>
            <a:ext cx="7774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Critical limitation:  can’t rotate K to a new secret K’</a:t>
            </a:r>
          </a:p>
        </p:txBody>
      </p:sp>
      <p:pic>
        <p:nvPicPr>
          <p:cNvPr id="15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0400" y="1143000"/>
            <a:ext cx="693227" cy="137160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2590800" y="2297668"/>
            <a:ext cx="2743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 = </a:t>
            </a:r>
            <a:r>
              <a:rPr lang="en-US" sz="2000" dirty="0" err="1" smtClean="0"/>
              <a:t>H</a:t>
            </a:r>
            <a:r>
              <a:rPr lang="en-US" sz="2000" baseline="30000" dirty="0" err="1" smtClean="0"/>
              <a:t>c</a:t>
            </a:r>
            <a:r>
              <a:rPr lang="en-US" sz="2000" dirty="0" smtClean="0"/>
              <a:t>(password1|| salt)</a:t>
            </a:r>
            <a:endParaRPr lang="en-US" sz="20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50" y="1175299"/>
            <a:ext cx="825500" cy="8255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153150" y="1972270"/>
            <a:ext cx="10514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Back-end </a:t>
            </a:r>
          </a:p>
          <a:p>
            <a:r>
              <a:rPr lang="en-US" dirty="0" smtClean="0"/>
              <a:t>crypto </a:t>
            </a:r>
          </a:p>
          <a:p>
            <a:r>
              <a:rPr lang="en-US" dirty="0" smtClean="0"/>
              <a:t>service</a:t>
            </a:r>
            <a:endParaRPr lang="en-US" dirty="0"/>
          </a:p>
        </p:txBody>
      </p:sp>
      <p:pic>
        <p:nvPicPr>
          <p:cNvPr id="24" name="Picture 2" descr="C:\Documents and Settings\rist\Local Settings\Temporary Internet Files\Content.IE5\QB8JK7EN\MCj0433903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91350" y="1590535"/>
            <a:ext cx="476250" cy="476250"/>
          </a:xfrm>
          <a:prstGeom prst="rect">
            <a:avLst/>
          </a:prstGeom>
          <a:noFill/>
        </p:spPr>
      </p:pic>
      <p:cxnSp>
        <p:nvCxnSpPr>
          <p:cNvPr id="25" name="Straight Arrow Connector 24"/>
          <p:cNvCxnSpPr/>
          <p:nvPr/>
        </p:nvCxnSpPr>
        <p:spPr>
          <a:xfrm flipH="1">
            <a:off x="4114800" y="1567967"/>
            <a:ext cx="182880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114800" y="1828800"/>
            <a:ext cx="182880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579283" y="1143000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441303" y="1828800"/>
            <a:ext cx="1563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dirty="0" smtClean="0"/>
              <a:t> = HMAC(K, h)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315200" y="1676400"/>
            <a:ext cx="304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590800" y="2647890"/>
            <a:ext cx="13773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Store salt, f</a:t>
            </a:r>
            <a:endParaRPr lang="en-US" sz="2000" dirty="0"/>
          </a:p>
        </p:txBody>
      </p:sp>
      <p:pic>
        <p:nvPicPr>
          <p:cNvPr id="31" name="Picture 2" descr="C:\Program Files\Microsoft Office\MEDIA\CAGCAT10\j0292020.wm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4800" y="1066800"/>
            <a:ext cx="960884" cy="911901"/>
          </a:xfrm>
          <a:prstGeom prst="rect">
            <a:avLst/>
          </a:prstGeom>
          <a:noFill/>
        </p:spPr>
      </p:pic>
      <p:cxnSp>
        <p:nvCxnSpPr>
          <p:cNvPr id="32" name="Straight Arrow Connector 31"/>
          <p:cNvCxnSpPr/>
          <p:nvPr/>
        </p:nvCxnSpPr>
        <p:spPr>
          <a:xfrm flipH="1">
            <a:off x="1420269" y="1600200"/>
            <a:ext cx="1610447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295400" y="1143000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tom, password1</a:t>
            </a:r>
            <a:endParaRPr lang="en-US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457200" y="3581400"/>
            <a:ext cx="844333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Idea 1: Version database and update as users log in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sz="2400" i="1" dirty="0" smtClean="0"/>
              <a:t>But doesn’t update old hashes</a:t>
            </a:r>
          </a:p>
          <a:p>
            <a:pPr marL="342900" indent="-342900">
              <a:buFont typeface="Arial"/>
              <a:buChar char="•"/>
            </a:pPr>
            <a:endParaRPr lang="en-US" sz="2400" dirty="0" smtClean="0"/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Idea </a:t>
            </a:r>
            <a:r>
              <a:rPr lang="en-US" sz="2400" dirty="0" smtClean="0"/>
              <a:t>2: Invalidate old hashes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sz="2400" i="1" dirty="0" smtClean="0"/>
              <a:t>But </a:t>
            </a:r>
            <a:r>
              <a:rPr lang="en-US" sz="2400" i="1" dirty="0" smtClean="0"/>
              <a:t>requires </a:t>
            </a:r>
            <a:r>
              <a:rPr lang="en-US" sz="2400" i="1" dirty="0" smtClean="0"/>
              <a:t>password </a:t>
            </a:r>
            <a:r>
              <a:rPr lang="en-US" sz="2400" i="1" dirty="0" smtClean="0"/>
              <a:t>reset</a:t>
            </a:r>
          </a:p>
          <a:p>
            <a:pPr marL="342900" indent="-342900">
              <a:buFont typeface="Arial"/>
              <a:buChar char="•"/>
            </a:pPr>
            <a:endParaRPr lang="en-US" sz="2400" dirty="0" smtClean="0"/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Idea 3: Use secret-key encryption instead of PRF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sz="2400" i="1" dirty="0" smtClean="0"/>
              <a:t>But requires sending keys to web server (or high bandwidth)</a:t>
            </a:r>
            <a:endParaRPr lang="en-US" sz="2400" i="1" dirty="0"/>
          </a:p>
          <a:p>
            <a:pPr marL="342900" indent="-342900">
              <a:buFont typeface="Wingdings" charset="2"/>
              <a:buChar char="§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187421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7632" y="152400"/>
            <a:ext cx="49901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The </a:t>
            </a:r>
            <a:r>
              <a:rPr lang="en-US" sz="4000" b="1" dirty="0" err="1" smtClean="0"/>
              <a:t>Pythia</a:t>
            </a:r>
            <a:r>
              <a:rPr lang="en-US" sz="4000" b="1" dirty="0" smtClean="0"/>
              <a:t> PRF Service</a:t>
            </a:r>
            <a:endParaRPr lang="en-US" sz="4000" b="1" dirty="0"/>
          </a:p>
        </p:txBody>
      </p:sp>
      <p:pic>
        <p:nvPicPr>
          <p:cNvPr id="6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0400" y="1143000"/>
            <a:ext cx="693227" cy="13716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981200" y="2297668"/>
            <a:ext cx="27438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 </a:t>
            </a:r>
            <a:r>
              <a:rPr lang="en-US" sz="2000" dirty="0" smtClean="0"/>
              <a:t>= </a:t>
            </a:r>
            <a:r>
              <a:rPr lang="en-US" sz="2000" dirty="0" err="1" smtClean="0"/>
              <a:t>H</a:t>
            </a:r>
            <a:r>
              <a:rPr lang="en-US" sz="2000" baseline="30000" dirty="0" err="1" smtClean="0"/>
              <a:t>c</a:t>
            </a:r>
            <a:r>
              <a:rPr lang="en-US" sz="2000" dirty="0" smtClean="0"/>
              <a:t>(password1|</a:t>
            </a:r>
            <a:r>
              <a:rPr lang="en-US" sz="2000" dirty="0" smtClean="0"/>
              <a:t>| salt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Blind h, pick user ID</a:t>
            </a:r>
          </a:p>
          <a:p>
            <a:r>
              <a:rPr lang="en-US" sz="2000" dirty="0" err="1" smtClean="0"/>
              <a:t>Unblind</a:t>
            </a:r>
            <a:r>
              <a:rPr lang="en-US" sz="2000" dirty="0" smtClean="0"/>
              <a:t> PRF output f</a:t>
            </a:r>
          </a:p>
          <a:p>
            <a:r>
              <a:rPr lang="en-US" sz="2000" dirty="0" smtClean="0"/>
              <a:t>Store user ID, salt, f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50" y="1175299"/>
            <a:ext cx="825500" cy="825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53150" y="1972270"/>
            <a:ext cx="10514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Back-end </a:t>
            </a:r>
          </a:p>
          <a:p>
            <a:r>
              <a:rPr lang="en-US" dirty="0" smtClean="0"/>
              <a:t>crypto </a:t>
            </a:r>
          </a:p>
          <a:p>
            <a:r>
              <a:rPr lang="en-US" dirty="0" smtClean="0"/>
              <a:t>service</a:t>
            </a:r>
            <a:endParaRPr lang="en-US" dirty="0"/>
          </a:p>
        </p:txBody>
      </p:sp>
      <p:pic>
        <p:nvPicPr>
          <p:cNvPr id="17" name="Picture 2" descr="C:\Documents and Settings\rist\Local Settings\Temporary Internet Files\Content.IE5\QB8JK7EN\MCj0433903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91350" y="1590535"/>
            <a:ext cx="476250" cy="476250"/>
          </a:xfrm>
          <a:prstGeom prst="rect">
            <a:avLst/>
          </a:prstGeom>
          <a:noFill/>
        </p:spPr>
      </p:pic>
      <p:cxnSp>
        <p:nvCxnSpPr>
          <p:cNvPr id="18" name="Straight Arrow Connector 17"/>
          <p:cNvCxnSpPr/>
          <p:nvPr/>
        </p:nvCxnSpPr>
        <p:spPr>
          <a:xfrm flipH="1">
            <a:off x="4114800" y="1567967"/>
            <a:ext cx="182880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114800" y="1828800"/>
            <a:ext cx="182880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038600" y="1143000"/>
            <a:ext cx="1807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</a:t>
            </a:r>
            <a:r>
              <a:rPr lang="en-US" dirty="0" smtClean="0"/>
              <a:t>ser id</a:t>
            </a:r>
            <a:r>
              <a:rPr lang="en-US" dirty="0" smtClean="0"/>
              <a:t>, blinded h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974907" y="182880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Blinded PRF output f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15200" y="1676400"/>
            <a:ext cx="304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</a:t>
            </a:r>
            <a:endParaRPr lang="en-US" dirty="0"/>
          </a:p>
        </p:txBody>
      </p:sp>
      <p:pic>
        <p:nvPicPr>
          <p:cNvPr id="31" name="Picture 2" descr="C:\Program Files\Microsoft Office\MEDIA\CAGCAT10\j0292020.wm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4800" y="1066800"/>
            <a:ext cx="960884" cy="911901"/>
          </a:xfrm>
          <a:prstGeom prst="rect">
            <a:avLst/>
          </a:prstGeom>
          <a:noFill/>
        </p:spPr>
      </p:pic>
      <p:cxnSp>
        <p:nvCxnSpPr>
          <p:cNvPr id="32" name="Straight Arrow Connector 31"/>
          <p:cNvCxnSpPr/>
          <p:nvPr/>
        </p:nvCxnSpPr>
        <p:spPr>
          <a:xfrm flipH="1">
            <a:off x="1420269" y="1600200"/>
            <a:ext cx="1610447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295400" y="1143000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tom, password1</a:t>
            </a:r>
            <a:endParaRPr lang="en-US" sz="2000" dirty="0"/>
          </a:p>
        </p:txBody>
      </p:sp>
      <p:pic>
        <p:nvPicPr>
          <p:cNvPr id="35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0400" y="4267200"/>
            <a:ext cx="693227" cy="1371600"/>
          </a:xfrm>
          <a:prstGeom prst="rect">
            <a:avLst/>
          </a:prstGeom>
          <a:noFill/>
        </p:spPr>
      </p:pic>
      <p:sp>
        <p:nvSpPr>
          <p:cNvPr id="36" name="TextBox 35"/>
          <p:cNvSpPr txBox="1"/>
          <p:nvPr/>
        </p:nvSpPr>
        <p:spPr>
          <a:xfrm>
            <a:off x="381000" y="4572000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Combine token and f </a:t>
            </a:r>
          </a:p>
          <a:p>
            <a:r>
              <a:rPr lang="en-US" sz="2000" dirty="0" smtClean="0"/>
              <a:t>to generate f’ = F(</a:t>
            </a:r>
            <a:r>
              <a:rPr lang="en-US" sz="2000" dirty="0" err="1" smtClean="0"/>
              <a:t>K’,h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50" y="4299499"/>
            <a:ext cx="825500" cy="8255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153150" y="5096470"/>
            <a:ext cx="10514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Back-end </a:t>
            </a:r>
          </a:p>
          <a:p>
            <a:r>
              <a:rPr lang="en-US" dirty="0" smtClean="0"/>
              <a:t>crypto </a:t>
            </a:r>
          </a:p>
          <a:p>
            <a:r>
              <a:rPr lang="en-US" dirty="0" smtClean="0"/>
              <a:t>service</a:t>
            </a:r>
            <a:endParaRPr lang="en-US" dirty="0"/>
          </a:p>
        </p:txBody>
      </p:sp>
      <p:pic>
        <p:nvPicPr>
          <p:cNvPr id="40" name="Picture 2" descr="C:\Documents and Settings\rist\Local Settings\Temporary Internet Files\Content.IE5\QB8JK7EN\MCj0433903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91350" y="4714735"/>
            <a:ext cx="476250" cy="476250"/>
          </a:xfrm>
          <a:prstGeom prst="rect">
            <a:avLst/>
          </a:prstGeom>
          <a:noFill/>
        </p:spPr>
      </p:pic>
      <p:cxnSp>
        <p:nvCxnSpPr>
          <p:cNvPr id="41" name="Straight Arrow Connector 40"/>
          <p:cNvCxnSpPr/>
          <p:nvPr/>
        </p:nvCxnSpPr>
        <p:spPr>
          <a:xfrm>
            <a:off x="4114800" y="4953000"/>
            <a:ext cx="182880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343400" y="4953000"/>
            <a:ext cx="138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Token(K-&gt;K’)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315200" y="4800600"/>
            <a:ext cx="304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</a:t>
            </a:r>
            <a:endParaRPr lang="en-US" dirty="0"/>
          </a:p>
        </p:txBody>
      </p:sp>
      <p:pic>
        <p:nvPicPr>
          <p:cNvPr id="44" name="Picture 2" descr="C:\Documents and Settings\rist\Local Settings\Temporary Internet Files\Content.IE5\QB8JK7EN\MCj0433903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10400" y="5391150"/>
            <a:ext cx="476250" cy="476250"/>
          </a:xfrm>
          <a:prstGeom prst="rect">
            <a:avLst/>
          </a:prstGeom>
          <a:noFill/>
        </p:spPr>
      </p:pic>
      <p:sp>
        <p:nvSpPr>
          <p:cNvPr id="45" name="TextBox 44"/>
          <p:cNvSpPr txBox="1"/>
          <p:nvPr/>
        </p:nvSpPr>
        <p:spPr>
          <a:xfrm>
            <a:off x="7334250" y="5477015"/>
            <a:ext cx="362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K’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381000" y="5464314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Server learns nothing about K or K’</a:t>
            </a:r>
            <a:endParaRPr lang="en-US" sz="2000" dirty="0"/>
          </a:p>
        </p:txBody>
      </p:sp>
      <p:cxnSp>
        <p:nvCxnSpPr>
          <p:cNvPr id="47" name="Straight Connector 46"/>
          <p:cNvCxnSpPr/>
          <p:nvPr/>
        </p:nvCxnSpPr>
        <p:spPr>
          <a:xfrm flipH="1" flipV="1">
            <a:off x="7086364" y="4781550"/>
            <a:ext cx="762236" cy="4762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7152804" y="4867415"/>
            <a:ext cx="466856" cy="304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Rounded Rectangular Callout 48"/>
          <p:cNvSpPr/>
          <p:nvPr/>
        </p:nvSpPr>
        <p:spPr>
          <a:xfrm>
            <a:off x="655196" y="3733800"/>
            <a:ext cx="3657600" cy="762000"/>
          </a:xfrm>
          <a:prstGeom prst="wedgeRoundRectCallout">
            <a:avLst>
              <a:gd name="adj1" fmla="val 40671"/>
              <a:gd name="adj2" fmla="val -77794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Cryptographically erases  </a:t>
            </a:r>
            <a:r>
              <a:rPr lang="en-US" sz="2000" dirty="0" smtClean="0"/>
              <a:t>f:</a:t>
            </a:r>
          </a:p>
          <a:p>
            <a:pPr algn="ctr"/>
            <a:r>
              <a:rPr lang="en-US" sz="2000" dirty="0" smtClean="0"/>
              <a:t>Useless to attacker in the future</a:t>
            </a:r>
            <a:endParaRPr lang="en-US" sz="2000" dirty="0"/>
          </a:p>
        </p:txBody>
      </p:sp>
      <p:pic>
        <p:nvPicPr>
          <p:cNvPr id="51" name="Picture 5" descr="C:\Documents and Settings\rist\Local Settings\Temporary Internet Files\Content.IE5\RRKU6J6Q\MCj03491210000[1].wm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80530" y="1418006"/>
            <a:ext cx="978523" cy="889131"/>
          </a:xfrm>
          <a:prstGeom prst="rect">
            <a:avLst/>
          </a:prstGeom>
          <a:noFill/>
        </p:spPr>
      </p:pic>
      <p:sp>
        <p:nvSpPr>
          <p:cNvPr id="52" name="Rounded Rectangular Callout 51"/>
          <p:cNvSpPr/>
          <p:nvPr/>
        </p:nvSpPr>
        <p:spPr>
          <a:xfrm>
            <a:off x="5457554" y="152400"/>
            <a:ext cx="3457846" cy="914400"/>
          </a:xfrm>
          <a:prstGeom prst="wedgeRoundRectCallout">
            <a:avLst>
              <a:gd name="adj1" fmla="val -57743"/>
              <a:gd name="adj2" fmla="val 52091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Blinding means </a:t>
            </a:r>
            <a:r>
              <a:rPr lang="en-US" sz="2000" dirty="0" smtClean="0"/>
              <a:t>service learns </a:t>
            </a:r>
            <a:r>
              <a:rPr lang="en-US" sz="2000" i="1" dirty="0"/>
              <a:t>nothing</a:t>
            </a:r>
            <a:r>
              <a:rPr lang="en-US" sz="2000" dirty="0"/>
              <a:t> about </a:t>
            </a:r>
            <a:r>
              <a:rPr lang="en-US" sz="2000" dirty="0" err="1" smtClean="0"/>
              <a:t>passswords</a:t>
            </a:r>
            <a:endParaRPr lang="en-US" sz="2000" dirty="0"/>
          </a:p>
        </p:txBody>
      </p:sp>
      <p:sp>
        <p:nvSpPr>
          <p:cNvPr id="54" name="Rounded Rectangular Callout 53"/>
          <p:cNvSpPr/>
          <p:nvPr/>
        </p:nvSpPr>
        <p:spPr>
          <a:xfrm>
            <a:off x="4571999" y="2819400"/>
            <a:ext cx="4343401" cy="990599"/>
          </a:xfrm>
          <a:prstGeom prst="wedgeRoundRectCallout">
            <a:avLst>
              <a:gd name="adj1" fmla="val -59345"/>
              <a:gd name="adj2" fmla="val -51142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/>
              <a:t>User ID reveals fine-grained query </a:t>
            </a:r>
            <a:r>
              <a:rPr lang="en-US" sz="2000" dirty="0" smtClean="0"/>
              <a:t>patterns to service. </a:t>
            </a:r>
          </a:p>
          <a:p>
            <a:r>
              <a:rPr lang="en-US" sz="2000" dirty="0" smtClean="0"/>
              <a:t>Compromise </a:t>
            </a:r>
            <a:r>
              <a:rPr lang="en-US" sz="2000" dirty="0"/>
              <a:t>detection &amp; rate limiting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26173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36" grpId="0"/>
      <p:bldP spid="38" grpId="0"/>
      <p:bldP spid="42" grpId="0"/>
      <p:bldP spid="43" grpId="0"/>
      <p:bldP spid="45" grpId="0"/>
      <p:bldP spid="46" grpId="0"/>
      <p:bldP spid="49" grpId="0" animBg="1"/>
      <p:bldP spid="52" grpId="0" animBg="1"/>
      <p:bldP spid="5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7632" y="152400"/>
            <a:ext cx="76621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New crypto: partially-oblivious PRF</a:t>
            </a:r>
            <a:endParaRPr lang="en-US" sz="4000" b="1" dirty="0"/>
          </a:p>
        </p:txBody>
      </p:sp>
      <p:pic>
        <p:nvPicPr>
          <p:cNvPr id="6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0400" y="1905000"/>
            <a:ext cx="693227" cy="13716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981200" y="3059668"/>
            <a:ext cx="27984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 </a:t>
            </a:r>
            <a:r>
              <a:rPr lang="en-US" sz="2000" dirty="0" smtClean="0"/>
              <a:t>= </a:t>
            </a:r>
            <a:r>
              <a:rPr lang="en-US" sz="2000" dirty="0" err="1" smtClean="0"/>
              <a:t>H</a:t>
            </a:r>
            <a:r>
              <a:rPr lang="en-US" sz="2000" baseline="30000" dirty="0" err="1" smtClean="0"/>
              <a:t>c</a:t>
            </a:r>
            <a:r>
              <a:rPr lang="en-US" sz="2000" dirty="0" smtClean="0"/>
              <a:t>(password1|</a:t>
            </a:r>
            <a:r>
              <a:rPr lang="en-US" sz="2000" dirty="0" smtClean="0"/>
              <a:t>| salt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Choose random r</a:t>
            </a:r>
          </a:p>
          <a:p>
            <a:r>
              <a:rPr lang="en-US" sz="2000" dirty="0" smtClean="0"/>
              <a:t>f = y</a:t>
            </a:r>
            <a:r>
              <a:rPr lang="en-US" sz="2000" baseline="30000" dirty="0" smtClean="0"/>
              <a:t>1/r</a:t>
            </a:r>
            <a:endParaRPr lang="en-US" sz="2000" dirty="0" smtClean="0"/>
          </a:p>
          <a:p>
            <a:r>
              <a:rPr lang="en-US" sz="2000" dirty="0" smtClean="0"/>
              <a:t>Store user ID, salt, f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50" y="1937299"/>
            <a:ext cx="825500" cy="825500"/>
          </a:xfrm>
          <a:prstGeom prst="rect">
            <a:avLst/>
          </a:prstGeom>
        </p:spPr>
      </p:pic>
      <p:pic>
        <p:nvPicPr>
          <p:cNvPr id="17" name="Picture 2" descr="C:\Documents and Settings\rist\Local Settings\Temporary Internet Files\Content.IE5\QB8JK7EN\MCj0433903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91350" y="1600200"/>
            <a:ext cx="476250" cy="476250"/>
          </a:xfrm>
          <a:prstGeom prst="rect">
            <a:avLst/>
          </a:prstGeom>
          <a:noFill/>
        </p:spPr>
      </p:pic>
      <p:cxnSp>
        <p:nvCxnSpPr>
          <p:cNvPr id="18" name="Straight Arrow Connector 17"/>
          <p:cNvCxnSpPr/>
          <p:nvPr/>
        </p:nvCxnSpPr>
        <p:spPr>
          <a:xfrm flipH="1">
            <a:off x="4114800" y="2329967"/>
            <a:ext cx="182880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114800" y="2590800"/>
            <a:ext cx="182880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281698" y="1905000"/>
            <a:ext cx="1204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</a:t>
            </a:r>
            <a:r>
              <a:rPr lang="en-US" sz="2000" dirty="0" smtClean="0"/>
              <a:t>ser id</a:t>
            </a:r>
            <a:r>
              <a:rPr lang="en-US" sz="2000" dirty="0" smtClean="0"/>
              <a:t>, </a:t>
            </a:r>
            <a:r>
              <a:rPr lang="en-US" sz="2000" dirty="0" err="1" smtClean="0"/>
              <a:t>h</a:t>
            </a:r>
            <a:r>
              <a:rPr lang="en-US" sz="2000" baseline="30000" dirty="0" err="1" smtClean="0"/>
              <a:t>r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4800600" y="2590800"/>
            <a:ext cx="300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y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7315200" y="1686065"/>
            <a:ext cx="304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</a:t>
            </a:r>
            <a:endParaRPr lang="en-US" dirty="0"/>
          </a:p>
        </p:txBody>
      </p:sp>
      <p:pic>
        <p:nvPicPr>
          <p:cNvPr id="31" name="Picture 2" descr="C:\Program Files\Microsoft Office\MEDIA\CAGCAT10\j0292020.wm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4800" y="1828800"/>
            <a:ext cx="960884" cy="911901"/>
          </a:xfrm>
          <a:prstGeom prst="rect">
            <a:avLst/>
          </a:prstGeom>
          <a:noFill/>
        </p:spPr>
      </p:pic>
      <p:cxnSp>
        <p:nvCxnSpPr>
          <p:cNvPr id="32" name="Straight Arrow Connector 31"/>
          <p:cNvCxnSpPr/>
          <p:nvPr/>
        </p:nvCxnSpPr>
        <p:spPr>
          <a:xfrm flipH="1">
            <a:off x="1420269" y="2362200"/>
            <a:ext cx="1610447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295400" y="1905000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tom, password1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990600"/>
            <a:ext cx="7507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Groups G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, G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, G</a:t>
            </a:r>
            <a:r>
              <a:rPr lang="en-US" sz="2000" baseline="-25000" dirty="0" smtClean="0"/>
              <a:t>T</a:t>
            </a:r>
            <a:r>
              <a:rPr lang="en-US" sz="2000" dirty="0" smtClean="0"/>
              <a:t> w/   bilinear pairing e : G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x G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-&gt; G</a:t>
            </a:r>
            <a:r>
              <a:rPr lang="en-US" sz="2000" baseline="-25000" dirty="0" smtClean="0"/>
              <a:t>T</a:t>
            </a:r>
            <a:r>
              <a:rPr lang="en-US" sz="2000" dirty="0" smtClean="0"/>
              <a:t>       </a:t>
            </a:r>
            <a:r>
              <a:rPr lang="en-US" sz="2000" dirty="0"/>
              <a:t>e(</a:t>
            </a:r>
            <a:r>
              <a:rPr lang="en-US" sz="2000" dirty="0" err="1"/>
              <a:t>a</a:t>
            </a:r>
            <a:r>
              <a:rPr lang="en-US" sz="2000" baseline="30000" dirty="0" err="1"/>
              <a:t>x</a:t>
            </a:r>
            <a:r>
              <a:rPr lang="en-US" sz="2000" dirty="0" err="1"/>
              <a:t>,b</a:t>
            </a:r>
            <a:r>
              <a:rPr lang="en-US" sz="2000" baseline="30000" dirty="0" err="1"/>
              <a:t>y</a:t>
            </a:r>
            <a:r>
              <a:rPr lang="en-US" sz="2000" dirty="0"/>
              <a:t>) = </a:t>
            </a:r>
            <a:r>
              <a:rPr lang="en-US" sz="2000" dirty="0" err="1" smtClean="0"/>
              <a:t>c</a:t>
            </a:r>
            <a:r>
              <a:rPr lang="en-US" sz="2000" baseline="30000" dirty="0" err="1" smtClean="0"/>
              <a:t>xy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6705600" y="2743200"/>
            <a:ext cx="1533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</a:t>
            </a:r>
            <a:r>
              <a:rPr lang="en-US" sz="2000" dirty="0" smtClean="0"/>
              <a:t> = H(user id)</a:t>
            </a:r>
          </a:p>
          <a:p>
            <a:r>
              <a:rPr lang="en-US" sz="2000" dirty="0" smtClean="0"/>
              <a:t>y = e(</a:t>
            </a:r>
            <a:r>
              <a:rPr lang="en-US" sz="2000" dirty="0" err="1" smtClean="0"/>
              <a:t>t</a:t>
            </a:r>
            <a:r>
              <a:rPr lang="en-US" sz="2000" baseline="30000" dirty="0" err="1" smtClean="0"/>
              <a:t>K</a:t>
            </a:r>
            <a:r>
              <a:rPr lang="en-US" sz="2000" dirty="0" err="1" smtClean="0"/>
              <a:t>,h</a:t>
            </a:r>
            <a:r>
              <a:rPr lang="en-US" sz="2000" baseline="30000" dirty="0" err="1" smtClean="0"/>
              <a:t>r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993986" y="4491335"/>
            <a:ext cx="5156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   =   e(</a:t>
            </a:r>
            <a:r>
              <a:rPr lang="en-US" sz="2400" dirty="0" err="1" smtClean="0"/>
              <a:t>t</a:t>
            </a:r>
            <a:r>
              <a:rPr lang="en-US" sz="2400" baseline="30000" dirty="0" err="1" smtClean="0"/>
              <a:t>K</a:t>
            </a:r>
            <a:r>
              <a:rPr lang="en-US" sz="2400" dirty="0" err="1" smtClean="0"/>
              <a:t>,h</a:t>
            </a:r>
            <a:r>
              <a:rPr lang="en-US" sz="2400" baseline="30000" dirty="0" err="1" smtClean="0"/>
              <a:t>r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1/r</a:t>
            </a:r>
            <a:r>
              <a:rPr lang="en-US" sz="2400" dirty="0" smtClean="0"/>
              <a:t>   =   e(</a:t>
            </a:r>
            <a:r>
              <a:rPr lang="en-US" sz="2400" dirty="0" err="1" smtClean="0"/>
              <a:t>t,h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Kr*1/r    </a:t>
            </a:r>
            <a:r>
              <a:rPr lang="en-US" sz="2400" dirty="0" smtClean="0"/>
              <a:t>=    e(</a:t>
            </a:r>
            <a:r>
              <a:rPr lang="en-US" sz="2400" dirty="0" err="1" smtClean="0"/>
              <a:t>t,h</a:t>
            </a:r>
            <a:r>
              <a:rPr lang="en-US" sz="2400" dirty="0" smtClean="0"/>
              <a:t>)</a:t>
            </a:r>
            <a:r>
              <a:rPr lang="en-US" sz="2400" baseline="30000" dirty="0" smtClean="0"/>
              <a:t>K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514833" y="5029200"/>
            <a:ext cx="78149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Pairing cryptographically binds user id with password hash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Can add verifiability (proof that PRF properly applied)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Key rotation straightforward:     Token(K -&gt; K’)  =  K</a:t>
            </a:r>
            <a:r>
              <a:rPr lang="en-US" sz="2400" baseline="30000" dirty="0" smtClean="0"/>
              <a:t>’ </a:t>
            </a:r>
            <a:r>
              <a:rPr lang="en-US" sz="2400" dirty="0" smtClean="0"/>
              <a:t>/</a:t>
            </a:r>
            <a:r>
              <a:rPr lang="en-US" sz="2400" baseline="30000" dirty="0" smtClean="0"/>
              <a:t> </a:t>
            </a:r>
            <a:r>
              <a:rPr lang="en-US" sz="2400" dirty="0" smtClean="0"/>
              <a:t>K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Interesting formal security analysis (see paper)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93013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8" grpId="0"/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7632" y="152400"/>
            <a:ext cx="49901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The </a:t>
            </a:r>
            <a:r>
              <a:rPr lang="en-US" sz="4000" b="1" dirty="0" err="1" smtClean="0"/>
              <a:t>Pythia</a:t>
            </a:r>
            <a:r>
              <a:rPr lang="en-US" sz="4000" b="1" dirty="0" smtClean="0"/>
              <a:t> PRF Service</a:t>
            </a:r>
            <a:endParaRPr lang="en-US" sz="40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545053" y="1295400"/>
            <a:ext cx="82179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en-US" sz="2400" dirty="0" smtClean="0"/>
              <a:t>Queries are fast despite pairings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PRF </a:t>
            </a:r>
            <a:r>
              <a:rPr lang="en-US" sz="2400" dirty="0" smtClean="0"/>
              <a:t>query:   11.8 </a:t>
            </a:r>
            <a:r>
              <a:rPr lang="en-US" sz="2400" dirty="0" err="1" smtClean="0"/>
              <a:t>ms</a:t>
            </a:r>
            <a:r>
              <a:rPr lang="en-US" sz="2400" dirty="0" smtClean="0"/>
              <a:t>  (LAN)       96 </a:t>
            </a:r>
            <a:r>
              <a:rPr lang="en-US" sz="2400" dirty="0" err="1" smtClean="0"/>
              <a:t>ms</a:t>
            </a:r>
            <a:r>
              <a:rPr lang="en-US" sz="2400" dirty="0" smtClean="0"/>
              <a:t>  (WAN)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400" dirty="0" smtClean="0"/>
              <a:t>Parallelizable password onions 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err="1" smtClean="0"/>
              <a:t>H</a:t>
            </a:r>
            <a:r>
              <a:rPr lang="en-US" sz="2400" baseline="30000" dirty="0" err="1" smtClean="0"/>
              <a:t>c</a:t>
            </a:r>
            <a:r>
              <a:rPr lang="en-US" sz="2400" dirty="0" smtClean="0"/>
              <a:t>  and PRF query made in parallel (hides latency)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400" dirty="0" smtClean="0"/>
              <a:t>Multi</a:t>
            </a:r>
            <a:r>
              <a:rPr lang="en-US" sz="2400" dirty="0" smtClean="0"/>
              <a:t>-tenant (theoretically: scales to 100 million servers</a:t>
            </a:r>
            <a:r>
              <a:rPr lang="en-US" sz="2400" dirty="0" smtClean="0"/>
              <a:t>)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400" dirty="0" smtClean="0"/>
              <a:t>Easy to deploy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Open-source reference implementation at</a:t>
            </a:r>
            <a:endParaRPr lang="en-US" sz="2400" dirty="0" smtClean="0"/>
          </a:p>
          <a:p>
            <a:pPr lvl="2"/>
            <a:r>
              <a:rPr lang="en-US" sz="2400" dirty="0" smtClean="0"/>
              <a:t>     http</a:t>
            </a:r>
            <a:r>
              <a:rPr lang="en-US" sz="2400" dirty="0"/>
              <a:t>://</a:t>
            </a:r>
            <a:r>
              <a:rPr lang="en-US" sz="2400" dirty="0" err="1"/>
              <a:t>pages.cs.wisc.edu</a:t>
            </a:r>
            <a:r>
              <a:rPr lang="en-US" sz="2400" dirty="0"/>
              <a:t>/~ace/</a:t>
            </a:r>
            <a:r>
              <a:rPr lang="en-US" sz="2400" dirty="0" err="1"/>
              <a:t>pythia.html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826" y="4800600"/>
            <a:ext cx="1758553" cy="1600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5405" t="6768" r="10522" b="8769"/>
          <a:stretch/>
        </p:blipFill>
        <p:spPr>
          <a:xfrm>
            <a:off x="1146879" y="4821895"/>
            <a:ext cx="1411334" cy="16092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6226" y="5847323"/>
            <a:ext cx="2598574" cy="70587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4826" y="4826000"/>
            <a:ext cx="1989974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7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 smtClean="0"/>
              <a:t>Today’s talk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457200" y="1066800"/>
            <a:ext cx="8458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/>
              <a:t>Pythia</a:t>
            </a:r>
            <a:r>
              <a:rPr lang="en-US" sz="3200" dirty="0"/>
              <a:t>: </a:t>
            </a:r>
            <a:r>
              <a:rPr lang="en-US" sz="3200" dirty="0" smtClean="0"/>
              <a:t>moving beyond “</a:t>
            </a:r>
            <a:r>
              <a:rPr lang="en-US" sz="3200" dirty="0"/>
              <a:t>h</a:t>
            </a:r>
            <a:r>
              <a:rPr lang="en-US" sz="3200" dirty="0" smtClean="0"/>
              <a:t>ash &amp; hope”</a:t>
            </a:r>
            <a:endParaRPr lang="en-US" sz="3200" b="1" dirty="0"/>
          </a:p>
        </p:txBody>
      </p:sp>
      <p:sp>
        <p:nvSpPr>
          <p:cNvPr id="8" name="Rectangle 7"/>
          <p:cNvSpPr/>
          <p:nvPr/>
        </p:nvSpPr>
        <p:spPr>
          <a:xfrm>
            <a:off x="533400" y="1683603"/>
            <a:ext cx="7848600" cy="830997"/>
          </a:xfrm>
          <a:prstGeom prst="rect">
            <a:avLst/>
          </a:prstGeom>
          <a:ln w="38100" cmpd="sng"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smtClean="0"/>
              <a:t>Harden hashes with off-system secret key using </a:t>
            </a:r>
          </a:p>
          <a:p>
            <a:r>
              <a:rPr lang="en-US" sz="2400" b="1" i="1" dirty="0" smtClean="0"/>
              <a:t>partially oblivious pseudorandom function </a:t>
            </a:r>
            <a:r>
              <a:rPr lang="en-US" sz="2400" dirty="0" smtClean="0"/>
              <a:t>protocol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2362200" y="2602468"/>
            <a:ext cx="6129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Everspaugh</a:t>
            </a:r>
            <a:r>
              <a:rPr lang="en-US" dirty="0" smtClean="0"/>
              <a:t>, </a:t>
            </a:r>
            <a:r>
              <a:rPr lang="en-US" dirty="0" err="1" smtClean="0"/>
              <a:t>Chatterjee</a:t>
            </a:r>
            <a:r>
              <a:rPr lang="en-US" dirty="0" smtClean="0"/>
              <a:t>, Scott, </a:t>
            </a:r>
            <a:r>
              <a:rPr lang="en-US" dirty="0" err="1" smtClean="0"/>
              <a:t>Juels</a:t>
            </a:r>
            <a:r>
              <a:rPr lang="en-US" dirty="0" smtClean="0"/>
              <a:t>, R. – USENIX Security 2015]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3048000"/>
            <a:ext cx="8458200" cy="6051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Typo-tolerant password checking</a:t>
            </a:r>
            <a:endParaRPr lang="en-US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533400" y="3653135"/>
            <a:ext cx="7848600" cy="830997"/>
          </a:xfrm>
          <a:prstGeom prst="rect">
            <a:avLst/>
          </a:prstGeom>
          <a:ln w="38100" cmpd="sng"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smtClean="0"/>
              <a:t>In-depth study of typos in user-chosen passwords</a:t>
            </a:r>
            <a:endParaRPr lang="en-US" sz="2400" dirty="0"/>
          </a:p>
          <a:p>
            <a:r>
              <a:rPr lang="en-US" sz="2400" dirty="0" smtClean="0"/>
              <a:t>Show how to allow typos without harming security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24200" y="4507468"/>
            <a:ext cx="536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[</a:t>
            </a:r>
            <a:r>
              <a:rPr lang="en-US" dirty="0" err="1" smtClean="0"/>
              <a:t>Chatterjee</a:t>
            </a:r>
            <a:r>
              <a:rPr lang="en-US" dirty="0" smtClean="0"/>
              <a:t>, </a:t>
            </a:r>
            <a:r>
              <a:rPr lang="en-US" dirty="0" err="1" smtClean="0"/>
              <a:t>Athayle</a:t>
            </a:r>
            <a:r>
              <a:rPr lang="en-US" dirty="0" smtClean="0"/>
              <a:t>, </a:t>
            </a:r>
            <a:r>
              <a:rPr lang="en-US" dirty="0" err="1" smtClean="0"/>
              <a:t>Akawhe</a:t>
            </a:r>
            <a:r>
              <a:rPr lang="en-US" dirty="0" smtClean="0"/>
              <a:t>, </a:t>
            </a:r>
            <a:r>
              <a:rPr lang="en-US" dirty="0" err="1" smtClean="0"/>
              <a:t>Juels</a:t>
            </a:r>
            <a:r>
              <a:rPr lang="en-US" dirty="0" smtClean="0"/>
              <a:t>, R. – Oakland 2016]</a:t>
            </a:r>
          </a:p>
        </p:txBody>
      </p:sp>
    </p:spTree>
    <p:extLst>
      <p:ext uri="{BB962C8B-B14F-4D97-AF65-F5344CB8AC3E}">
        <p14:creationId xmlns:p14="http://schemas.microsoft.com/office/powerpoint/2010/main" val="2614664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4745" y="152400"/>
            <a:ext cx="49911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Back to our big picture</a:t>
            </a:r>
            <a:endParaRPr lang="en-US" sz="4000" b="1" dirty="0"/>
          </a:p>
        </p:txBody>
      </p:sp>
      <p:pic>
        <p:nvPicPr>
          <p:cNvPr id="5" name="Picture 2" descr="C:\Program Files\Microsoft Office\MEDIA\CAGCAT10\j0292020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4393" y="1110423"/>
            <a:ext cx="960884" cy="911901"/>
          </a:xfrm>
          <a:prstGeom prst="rect">
            <a:avLst/>
          </a:prstGeom>
          <a:noFill/>
        </p:spPr>
      </p:pic>
      <p:pic>
        <p:nvPicPr>
          <p:cNvPr id="6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43400" y="990600"/>
            <a:ext cx="693227" cy="1371600"/>
          </a:xfrm>
          <a:prstGeom prst="rect">
            <a:avLst/>
          </a:prstGeom>
          <a:noFill/>
        </p:spPr>
      </p:pic>
      <p:cxnSp>
        <p:nvCxnSpPr>
          <p:cNvPr id="8" name="Straight Arrow Connector 7"/>
          <p:cNvCxnSpPr/>
          <p:nvPr/>
        </p:nvCxnSpPr>
        <p:spPr>
          <a:xfrm flipH="1">
            <a:off x="2133600" y="1595735"/>
            <a:ext cx="2067041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286000" y="1143000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tom, password1</a:t>
            </a:r>
            <a:endParaRPr lang="en-US" sz="2000" dirty="0"/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907621"/>
              </p:ext>
            </p:extLst>
          </p:nvPr>
        </p:nvGraphicFramePr>
        <p:xfrm>
          <a:off x="5379652" y="1066800"/>
          <a:ext cx="2621348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9432"/>
                <a:gridCol w="16419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password1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alice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123456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</a:t>
                      </a:r>
                      <a:r>
                        <a:rPr lang="en-US" dirty="0" err="1" smtClean="0"/>
                        <a:t>@ssword</a:t>
                      </a:r>
                      <a:r>
                        <a:rPr lang="en-US" dirty="0" smtClean="0"/>
                        <a:t>!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335538" y="1944469"/>
            <a:ext cx="769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Login </a:t>
            </a:r>
          </a:p>
          <a:p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54131" y="2514600"/>
            <a:ext cx="2717670" cy="1446550"/>
          </a:xfrm>
          <a:prstGeom prst="rect">
            <a:avLst/>
          </a:prstGeom>
          <a:noFill/>
          <a:ln w="38100" cmpd="sng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People often enter </a:t>
            </a:r>
          </a:p>
          <a:p>
            <a:r>
              <a:rPr lang="en-US" sz="2400" dirty="0" smtClean="0"/>
              <a:t>wrong password: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Typos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Memory errors</a:t>
            </a:r>
            <a:endParaRPr lang="en-US" sz="2000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33600" y="1850056"/>
            <a:ext cx="685800" cy="664544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352800" y="3154740"/>
            <a:ext cx="5384670" cy="2062103"/>
          </a:xfrm>
          <a:prstGeom prst="rect">
            <a:avLst/>
          </a:prstGeom>
          <a:noFill/>
          <a:ln w="38100" cmpd="sng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Passwords databases must be protected: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Server compromise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Exfiltration attacks (e.g., SQL injection)</a:t>
            </a:r>
          </a:p>
          <a:p>
            <a:r>
              <a:rPr lang="en-US" sz="2400" dirty="0" smtClean="0"/>
              <a:t>Widespread practice: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Apply hashing w/ salts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Hope slows down attacks enough</a:t>
            </a:r>
            <a:endParaRPr lang="en-US" sz="2000" dirty="0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5486399" y="2286000"/>
            <a:ext cx="304801" cy="86874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567885"/>
              </p:ext>
            </p:extLst>
          </p:nvPr>
        </p:nvGraphicFramePr>
        <p:xfrm>
          <a:off x="5379652" y="1066800"/>
          <a:ext cx="2621348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9432"/>
                <a:gridCol w="16419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tom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r>
                        <a:rPr lang="en-US" baseline="-25000" dirty="0" smtClean="0"/>
                        <a:t>K</a:t>
                      </a:r>
                      <a:r>
                        <a:rPr lang="en-US" dirty="0" smtClean="0"/>
                        <a:t>(password1)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alice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r>
                        <a:rPr lang="en-US" baseline="-25000" dirty="0" smtClean="0"/>
                        <a:t>K</a:t>
                      </a:r>
                      <a:r>
                        <a:rPr lang="en-US" baseline="0" dirty="0" smtClean="0"/>
                        <a:t>(</a:t>
                      </a:r>
                      <a:r>
                        <a:rPr lang="en-US" dirty="0" smtClean="0"/>
                        <a:t>123456)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r>
                        <a:rPr lang="en-US" baseline="-25000" dirty="0" smtClean="0"/>
                        <a:t>K</a:t>
                      </a:r>
                      <a:r>
                        <a:rPr lang="en-US" baseline="0" dirty="0" smtClean="0"/>
                        <a:t>(</a:t>
                      </a:r>
                      <a:r>
                        <a:rPr lang="en-US" dirty="0" err="1" smtClean="0"/>
                        <a:t>p</a:t>
                      </a:r>
                      <a:r>
                        <a:rPr lang="en-US" dirty="0" err="1" smtClean="0"/>
                        <a:t>@ssword</a:t>
                      </a:r>
                      <a:r>
                        <a:rPr lang="en-US" dirty="0" smtClean="0"/>
                        <a:t>!)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8111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4745" y="152400"/>
            <a:ext cx="60313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Password checking systems</a:t>
            </a:r>
            <a:endParaRPr lang="en-US" sz="4000" b="1" dirty="0"/>
          </a:p>
        </p:txBody>
      </p:sp>
      <p:pic>
        <p:nvPicPr>
          <p:cNvPr id="5" name="Picture 2" descr="C:\Program Files\Microsoft Office\MEDIA\CAGCAT10\j0292020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4393" y="1110423"/>
            <a:ext cx="960884" cy="911901"/>
          </a:xfrm>
          <a:prstGeom prst="rect">
            <a:avLst/>
          </a:prstGeom>
          <a:noFill/>
        </p:spPr>
      </p:pic>
      <p:pic>
        <p:nvPicPr>
          <p:cNvPr id="6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43400" y="990600"/>
            <a:ext cx="693227" cy="1371600"/>
          </a:xfrm>
          <a:prstGeom prst="rect">
            <a:avLst/>
          </a:prstGeom>
          <a:noFill/>
        </p:spPr>
      </p:pic>
      <p:cxnSp>
        <p:nvCxnSpPr>
          <p:cNvPr id="8" name="Straight Arrow Connector 7"/>
          <p:cNvCxnSpPr/>
          <p:nvPr/>
        </p:nvCxnSpPr>
        <p:spPr>
          <a:xfrm flipH="1">
            <a:off x="2133600" y="1595735"/>
            <a:ext cx="2067041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286000" y="1143000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tom, password1</a:t>
            </a:r>
            <a:endParaRPr lang="en-US" sz="2000" dirty="0"/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09036"/>
              </p:ext>
            </p:extLst>
          </p:nvPr>
        </p:nvGraphicFramePr>
        <p:xfrm>
          <a:off x="5379652" y="1066800"/>
          <a:ext cx="2087948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0134"/>
                <a:gridCol w="130781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password1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alice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123456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p@ssword</a:t>
                      </a:r>
                      <a:r>
                        <a:rPr lang="en-US" dirty="0" smtClean="0"/>
                        <a:t>!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335538" y="1944469"/>
            <a:ext cx="769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Login </a:t>
            </a:r>
          </a:p>
          <a:p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33400" y="2895600"/>
            <a:ext cx="1882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Allow login if:</a:t>
            </a:r>
            <a:endParaRPr lang="en-US" sz="2400" dirty="0"/>
          </a:p>
        </p:txBody>
      </p:sp>
      <p:sp>
        <p:nvSpPr>
          <p:cNvPr id="34" name="TextBox 33"/>
          <p:cNvSpPr txBox="1"/>
          <p:nvPr/>
        </p:nvSpPr>
        <p:spPr>
          <a:xfrm>
            <a:off x="1295400" y="3962400"/>
            <a:ext cx="2514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Password matches</a:t>
            </a:r>
            <a:endParaRPr lang="en-US" sz="2400" dirty="0"/>
          </a:p>
        </p:txBody>
      </p:sp>
      <p:sp>
        <p:nvSpPr>
          <p:cNvPr id="35" name="TextBox 34"/>
          <p:cNvSpPr txBox="1"/>
          <p:nvPr/>
        </p:nvSpPr>
        <p:spPr>
          <a:xfrm>
            <a:off x="1295400" y="3454773"/>
            <a:ext cx="6158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Attack detection mechanisms don’t flag request</a:t>
            </a:r>
            <a:endParaRPr 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1295400" y="4491335"/>
            <a:ext cx="470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Sometimes:  second factor succeeds</a:t>
            </a:r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5452396" y="2286000"/>
            <a:ext cx="3234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(plus hundreds of millions more)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08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4745" y="152400"/>
            <a:ext cx="49911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Back to our big picture</a:t>
            </a:r>
            <a:endParaRPr lang="en-US" sz="4000" b="1" dirty="0"/>
          </a:p>
        </p:txBody>
      </p:sp>
      <p:pic>
        <p:nvPicPr>
          <p:cNvPr id="5" name="Picture 2" descr="C:\Program Files\Microsoft Office\MEDIA\CAGCAT10\j0292020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4393" y="1110423"/>
            <a:ext cx="960884" cy="911901"/>
          </a:xfrm>
          <a:prstGeom prst="rect">
            <a:avLst/>
          </a:prstGeom>
          <a:noFill/>
        </p:spPr>
      </p:pic>
      <p:pic>
        <p:nvPicPr>
          <p:cNvPr id="6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43400" y="990600"/>
            <a:ext cx="693227" cy="1371600"/>
          </a:xfrm>
          <a:prstGeom prst="rect">
            <a:avLst/>
          </a:prstGeom>
          <a:noFill/>
        </p:spPr>
      </p:pic>
      <p:cxnSp>
        <p:nvCxnSpPr>
          <p:cNvPr id="8" name="Straight Arrow Connector 7"/>
          <p:cNvCxnSpPr/>
          <p:nvPr/>
        </p:nvCxnSpPr>
        <p:spPr>
          <a:xfrm flipH="1">
            <a:off x="2133600" y="1595735"/>
            <a:ext cx="2067041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286000" y="1143000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tom, password1</a:t>
            </a:r>
            <a:endParaRPr lang="en-US" sz="2000" dirty="0"/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910409"/>
              </p:ext>
            </p:extLst>
          </p:nvPr>
        </p:nvGraphicFramePr>
        <p:xfrm>
          <a:off x="5379652" y="1066800"/>
          <a:ext cx="2621348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9432"/>
                <a:gridCol w="16419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password1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alice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123456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</a:t>
                      </a:r>
                      <a:r>
                        <a:rPr lang="en-US" dirty="0" err="1" smtClean="0"/>
                        <a:t>@ssword</a:t>
                      </a:r>
                      <a:r>
                        <a:rPr lang="en-US" dirty="0" smtClean="0"/>
                        <a:t>!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335538" y="1944469"/>
            <a:ext cx="769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Login </a:t>
            </a:r>
          </a:p>
          <a:p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54131" y="2514600"/>
            <a:ext cx="2717670" cy="1446550"/>
          </a:xfrm>
          <a:prstGeom prst="rect">
            <a:avLst/>
          </a:prstGeom>
          <a:noFill/>
          <a:ln w="38100" cmpd="sng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People often enter </a:t>
            </a:r>
          </a:p>
          <a:p>
            <a:r>
              <a:rPr lang="en-US" sz="2400" dirty="0" smtClean="0"/>
              <a:t>wrong password: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Typos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Memory errors</a:t>
            </a:r>
            <a:endParaRPr lang="en-US" sz="2000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33600" y="1850056"/>
            <a:ext cx="685800" cy="664544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38830"/>
              </p:ext>
            </p:extLst>
          </p:nvPr>
        </p:nvGraphicFramePr>
        <p:xfrm>
          <a:off x="5379652" y="1066800"/>
          <a:ext cx="2621348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9432"/>
                <a:gridCol w="16419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tom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r>
                        <a:rPr lang="en-US" baseline="-25000" dirty="0" smtClean="0"/>
                        <a:t>K</a:t>
                      </a:r>
                      <a:r>
                        <a:rPr lang="en-US" dirty="0" smtClean="0"/>
                        <a:t>(password1)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alice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r>
                        <a:rPr lang="en-US" baseline="-25000" dirty="0" smtClean="0"/>
                        <a:t>K</a:t>
                      </a:r>
                      <a:r>
                        <a:rPr lang="en-US" baseline="0" dirty="0" smtClean="0"/>
                        <a:t>(</a:t>
                      </a:r>
                      <a:r>
                        <a:rPr lang="en-US" dirty="0" smtClean="0"/>
                        <a:t>123456)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r>
                        <a:rPr lang="en-US" baseline="-25000" dirty="0" smtClean="0"/>
                        <a:t>K</a:t>
                      </a:r>
                      <a:r>
                        <a:rPr lang="en-US" baseline="0" dirty="0" smtClean="0"/>
                        <a:t>(</a:t>
                      </a:r>
                      <a:r>
                        <a:rPr lang="en-US" dirty="0" err="1" smtClean="0"/>
                        <a:t>p</a:t>
                      </a:r>
                      <a:r>
                        <a:rPr lang="en-US" dirty="0" err="1" smtClean="0"/>
                        <a:t>@ssword</a:t>
                      </a:r>
                      <a:r>
                        <a:rPr lang="en-US" dirty="0" smtClean="0"/>
                        <a:t>!)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85800" y="4114800"/>
            <a:ext cx="81560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Users have hard time remembering (complex) passwords 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[Ur et al. 2012] [</a:t>
            </a:r>
            <a:r>
              <a:rPr lang="en-US" sz="2000" dirty="0"/>
              <a:t>Shay et al. </a:t>
            </a:r>
            <a:r>
              <a:rPr lang="en-US" sz="2000" dirty="0" smtClean="0"/>
              <a:t>2012] </a:t>
            </a:r>
            <a:r>
              <a:rPr lang="en-US" sz="2000" dirty="0"/>
              <a:t>[</a:t>
            </a:r>
            <a:r>
              <a:rPr lang="en-US" sz="2000" dirty="0" err="1"/>
              <a:t>Mazurek</a:t>
            </a:r>
            <a:r>
              <a:rPr lang="en-US" sz="2000" dirty="0"/>
              <a:t> et al. 2013</a:t>
            </a:r>
            <a:r>
              <a:rPr lang="en-US" sz="2000" dirty="0" smtClean="0"/>
              <a:t>] [Shay et al. 2014] 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[</a:t>
            </a:r>
            <a:r>
              <a:rPr lang="en-US" sz="2000" dirty="0" err="1" smtClean="0"/>
              <a:t>Bonneau</a:t>
            </a:r>
            <a:r>
              <a:rPr lang="en-US" sz="2000" dirty="0" smtClean="0"/>
              <a:t>, Schechter 2014]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685800" y="5181600"/>
            <a:ext cx="66120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Passwords can be difficult to enter without error (typo)</a:t>
            </a:r>
          </a:p>
          <a:p>
            <a:r>
              <a:rPr lang="en-US" sz="2000" dirty="0"/>
              <a:t>	[Keith et al. 2007, 2009] </a:t>
            </a:r>
            <a:r>
              <a:rPr lang="en-US" sz="2000" dirty="0" smtClean="0"/>
              <a:t> [Shay et al. 2012]</a:t>
            </a:r>
          </a:p>
          <a:p>
            <a:r>
              <a:rPr lang="en-US" sz="2000" i="1" dirty="0" smtClean="0"/>
              <a:t>Suggestions for error-correcting passphrases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[Bard 2007] [</a:t>
            </a:r>
            <a:r>
              <a:rPr lang="en-US" sz="2000" dirty="0" err="1" smtClean="0"/>
              <a:t>Jakobsson</a:t>
            </a:r>
            <a:r>
              <a:rPr lang="en-US" sz="2000" dirty="0"/>
              <a:t>, </a:t>
            </a:r>
            <a:r>
              <a:rPr lang="en-US" sz="2000" dirty="0" err="1"/>
              <a:t>Akavipat</a:t>
            </a:r>
            <a:r>
              <a:rPr lang="en-US" sz="2000" dirty="0"/>
              <a:t> 2012</a:t>
            </a:r>
            <a:r>
              <a:rPr lang="en-US" sz="2000" dirty="0" smtClean="0"/>
              <a:t>] [Shay et al. 2012]</a:t>
            </a:r>
          </a:p>
        </p:txBody>
      </p:sp>
    </p:spTree>
    <p:extLst>
      <p:ext uri="{BB962C8B-B14F-4D97-AF65-F5344CB8AC3E}">
        <p14:creationId xmlns:p14="http://schemas.microsoft.com/office/powerpoint/2010/main" val="3182206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09600"/>
            <a:ext cx="8608072" cy="1905000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3378200"/>
            <a:ext cx="7861300" cy="2032000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3950466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4745" y="152400"/>
            <a:ext cx="62612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Typo-tolerance in passwords</a:t>
            </a:r>
            <a:endParaRPr lang="en-US" sz="4000" b="1" dirty="0"/>
          </a:p>
        </p:txBody>
      </p:sp>
      <p:pic>
        <p:nvPicPr>
          <p:cNvPr id="5" name="Picture 2" descr="C:\Program Files\Microsoft Office\MEDIA\CAGCAT10\j0292020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4393" y="1110423"/>
            <a:ext cx="960884" cy="911901"/>
          </a:xfrm>
          <a:prstGeom prst="rect">
            <a:avLst/>
          </a:prstGeom>
          <a:noFill/>
        </p:spPr>
      </p:pic>
      <p:pic>
        <p:nvPicPr>
          <p:cNvPr id="6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43400" y="990600"/>
            <a:ext cx="693227" cy="1371600"/>
          </a:xfrm>
          <a:prstGeom prst="rect">
            <a:avLst/>
          </a:prstGeom>
          <a:noFill/>
        </p:spPr>
      </p:pic>
      <p:cxnSp>
        <p:nvCxnSpPr>
          <p:cNvPr id="8" name="Straight Arrow Connector 7"/>
          <p:cNvCxnSpPr/>
          <p:nvPr/>
        </p:nvCxnSpPr>
        <p:spPr>
          <a:xfrm flipH="1">
            <a:off x="2133600" y="1367135"/>
            <a:ext cx="2067041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33600" y="914400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tom, </a:t>
            </a:r>
            <a:r>
              <a:rPr lang="en-US" sz="2000" dirty="0" smtClean="0"/>
              <a:t>Password1</a:t>
            </a:r>
            <a:endParaRPr lang="en-US" sz="2000" dirty="0"/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209301"/>
              </p:ext>
            </p:extLst>
          </p:nvPr>
        </p:nvGraphicFramePr>
        <p:xfrm>
          <a:off x="5379652" y="1066800"/>
          <a:ext cx="2621348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9432"/>
                <a:gridCol w="16419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password1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alice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123456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</a:t>
                      </a:r>
                      <a:r>
                        <a:rPr lang="en-US" dirty="0" err="1" smtClean="0"/>
                        <a:t>@ssword</a:t>
                      </a:r>
                      <a:r>
                        <a:rPr lang="en-US" dirty="0" smtClean="0"/>
                        <a:t>!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683082"/>
              </p:ext>
            </p:extLst>
          </p:nvPr>
        </p:nvGraphicFramePr>
        <p:xfrm>
          <a:off x="5379652" y="1066800"/>
          <a:ext cx="2621348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9432"/>
                <a:gridCol w="16419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tom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r>
                        <a:rPr lang="en-US" baseline="-25000" dirty="0" smtClean="0"/>
                        <a:t>K</a:t>
                      </a:r>
                      <a:r>
                        <a:rPr lang="en-US" dirty="0" smtClean="0"/>
                        <a:t>(password1)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alice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r>
                        <a:rPr lang="en-US" baseline="-25000" dirty="0" smtClean="0"/>
                        <a:t>K</a:t>
                      </a:r>
                      <a:r>
                        <a:rPr lang="en-US" baseline="0" dirty="0" smtClean="0"/>
                        <a:t>(</a:t>
                      </a:r>
                      <a:r>
                        <a:rPr lang="en-US" dirty="0" smtClean="0"/>
                        <a:t>123456)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r>
                        <a:rPr lang="en-US" baseline="-25000" dirty="0" smtClean="0"/>
                        <a:t>K</a:t>
                      </a:r>
                      <a:r>
                        <a:rPr lang="en-US" baseline="0" dirty="0" smtClean="0"/>
                        <a:t>(</a:t>
                      </a:r>
                      <a:r>
                        <a:rPr lang="en-US" dirty="0" err="1" smtClean="0"/>
                        <a:t>p</a:t>
                      </a:r>
                      <a:r>
                        <a:rPr lang="en-US" dirty="0" err="1" smtClean="0"/>
                        <a:t>@ssword</a:t>
                      </a:r>
                      <a:r>
                        <a:rPr lang="en-US" dirty="0" smtClean="0"/>
                        <a:t>!)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57629" y="474872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133600" y="2057400"/>
            <a:ext cx="2067041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133600" y="1604665"/>
            <a:ext cx="2074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tom, </a:t>
            </a:r>
            <a:r>
              <a:rPr lang="en-US" sz="2000" dirty="0" smtClean="0"/>
              <a:t>PASSWORD1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381000" y="2209800"/>
            <a:ext cx="7848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Both versions accepted by Facebook	   (</a:t>
            </a:r>
            <a:r>
              <a:rPr lang="en-US" sz="2400" dirty="0"/>
              <a:t>g</a:t>
            </a:r>
            <a:r>
              <a:rPr lang="en-US" sz="2400" dirty="0" smtClean="0"/>
              <a:t>o try it yourself!)</a:t>
            </a:r>
          </a:p>
          <a:p>
            <a:r>
              <a:rPr lang="en-US" sz="2400" dirty="0" smtClean="0"/>
              <a:t>Presumably checking:</a:t>
            </a:r>
          </a:p>
          <a:p>
            <a:r>
              <a:rPr lang="en-US" sz="2400" dirty="0" smtClean="0"/>
              <a:t>	G</a:t>
            </a:r>
            <a:r>
              <a:rPr lang="en-US" sz="2400" baseline="-25000" dirty="0" smtClean="0"/>
              <a:t>K</a:t>
            </a:r>
            <a:r>
              <a:rPr lang="en-US" sz="2400" dirty="0" smtClean="0"/>
              <a:t>(Password1)        G</a:t>
            </a:r>
            <a:r>
              <a:rPr lang="en-US" sz="2400" baseline="-25000" dirty="0" smtClean="0"/>
              <a:t>K</a:t>
            </a:r>
            <a:r>
              <a:rPr lang="en-US" sz="2400" dirty="0" smtClean="0"/>
              <a:t>(password1)     G</a:t>
            </a:r>
            <a:r>
              <a:rPr lang="en-US" sz="2400" baseline="-25000" dirty="0" smtClean="0"/>
              <a:t>K</a:t>
            </a:r>
            <a:r>
              <a:rPr lang="en-US" sz="2400" dirty="0"/>
              <a:t>(</a:t>
            </a:r>
            <a:r>
              <a:rPr lang="en-US" sz="2400" dirty="0" smtClean="0"/>
              <a:t>pASSWORD1</a:t>
            </a:r>
            <a:r>
              <a:rPr lang="en-US" sz="2400" dirty="0"/>
              <a:t>)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G</a:t>
            </a:r>
            <a:r>
              <a:rPr lang="en-US" sz="2400" baseline="-25000" dirty="0" smtClean="0"/>
              <a:t>K</a:t>
            </a:r>
            <a:r>
              <a:rPr lang="en-US" sz="2400" dirty="0"/>
              <a:t>(</a:t>
            </a:r>
            <a:r>
              <a:rPr lang="en-US" sz="2400" dirty="0" smtClean="0"/>
              <a:t>PASSWORD1</a:t>
            </a:r>
            <a:r>
              <a:rPr lang="en-US" sz="2400" dirty="0"/>
              <a:t>) </a:t>
            </a:r>
            <a:r>
              <a:rPr lang="en-US" sz="2400" dirty="0" smtClean="0"/>
              <a:t>   G</a:t>
            </a:r>
            <a:r>
              <a:rPr lang="en-US" sz="2400" baseline="-25000" dirty="0" smtClean="0"/>
              <a:t>K</a:t>
            </a:r>
            <a:r>
              <a:rPr lang="en-US" sz="2400" dirty="0"/>
              <a:t>(password1</a:t>
            </a:r>
            <a:r>
              <a:rPr lang="en-US" sz="2400" dirty="0" smtClean="0"/>
              <a:t>)     </a:t>
            </a:r>
            <a:r>
              <a:rPr lang="en-US" sz="2400" dirty="0"/>
              <a:t>G</a:t>
            </a:r>
            <a:r>
              <a:rPr lang="en-US" sz="2400" baseline="-25000" dirty="0"/>
              <a:t>K</a:t>
            </a:r>
            <a:r>
              <a:rPr lang="en-US" sz="2400" dirty="0" smtClean="0"/>
              <a:t>(pASSWORD1</a:t>
            </a:r>
            <a:r>
              <a:rPr lang="en-US" sz="2400" dirty="0"/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1000" y="3810000"/>
            <a:ext cx="784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Intuition is that this represents a security problem</a:t>
            </a:r>
          </a:p>
        </p:txBody>
      </p:sp>
      <p:pic>
        <p:nvPicPr>
          <p:cNvPr id="21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68607" y="4424065"/>
            <a:ext cx="693227" cy="1371600"/>
          </a:xfrm>
          <a:prstGeom prst="rect">
            <a:avLst/>
          </a:prstGeom>
          <a:noFill/>
        </p:spPr>
      </p:pic>
      <p:cxnSp>
        <p:nvCxnSpPr>
          <p:cNvPr id="22" name="Straight Arrow Connector 21"/>
          <p:cNvCxnSpPr/>
          <p:nvPr/>
        </p:nvCxnSpPr>
        <p:spPr>
          <a:xfrm flipH="1">
            <a:off x="2158807" y="5029200"/>
            <a:ext cx="2067041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158807" y="4576465"/>
            <a:ext cx="17336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tom, </a:t>
            </a:r>
            <a:r>
              <a:rPr lang="en-US" sz="2000" dirty="0" smtClean="0"/>
              <a:t>password</a:t>
            </a:r>
            <a:endParaRPr lang="en-US" sz="2000" dirty="0"/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87944"/>
              </p:ext>
            </p:extLst>
          </p:nvPr>
        </p:nvGraphicFramePr>
        <p:xfrm>
          <a:off x="5404859" y="4500265"/>
          <a:ext cx="2621348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9432"/>
                <a:gridCol w="16419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password1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alice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123456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</a:t>
                      </a:r>
                      <a:r>
                        <a:rPr lang="en-US" dirty="0" err="1" smtClean="0"/>
                        <a:t>@ssword</a:t>
                      </a:r>
                      <a:r>
                        <a:rPr lang="en-US" dirty="0" smtClean="0"/>
                        <a:t>!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250454"/>
              </p:ext>
            </p:extLst>
          </p:nvPr>
        </p:nvGraphicFramePr>
        <p:xfrm>
          <a:off x="5404859" y="4500265"/>
          <a:ext cx="2621348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9432"/>
                <a:gridCol w="16419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tom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r>
                        <a:rPr lang="en-US" baseline="-25000" dirty="0" smtClean="0"/>
                        <a:t>K</a:t>
                      </a:r>
                      <a:r>
                        <a:rPr lang="en-US" dirty="0" smtClean="0"/>
                        <a:t>(password1)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alice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r>
                        <a:rPr lang="en-US" baseline="-25000" dirty="0" smtClean="0"/>
                        <a:t>K</a:t>
                      </a:r>
                      <a:r>
                        <a:rPr lang="en-US" baseline="0" dirty="0" smtClean="0"/>
                        <a:t>(</a:t>
                      </a:r>
                      <a:r>
                        <a:rPr lang="en-US" dirty="0" smtClean="0"/>
                        <a:t>123456)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r>
                        <a:rPr lang="en-US" baseline="-25000" dirty="0" smtClean="0"/>
                        <a:t>K</a:t>
                      </a:r>
                      <a:r>
                        <a:rPr lang="en-US" baseline="0" dirty="0" smtClean="0"/>
                        <a:t>(</a:t>
                      </a:r>
                      <a:r>
                        <a:rPr lang="en-US" dirty="0" err="1" smtClean="0"/>
                        <a:t>p</a:t>
                      </a:r>
                      <a:r>
                        <a:rPr lang="en-US" dirty="0" err="1" smtClean="0"/>
                        <a:t>@ssword</a:t>
                      </a:r>
                      <a:r>
                        <a:rPr lang="en-US" dirty="0" smtClean="0"/>
                        <a:t>!)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9" name="Picture 5" descr="C:\Documents and Settings\rist\Local Settings\Temporary Internet Files\Content.IE5\RRKU6J6Q\MCj03491210000[1]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5200" y="4520233"/>
            <a:ext cx="1110077" cy="1008667"/>
          </a:xfrm>
          <a:prstGeom prst="rect">
            <a:avLst/>
          </a:prstGeom>
          <a:noFill/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3200" y="1066800"/>
            <a:ext cx="1397000" cy="1168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629" y="5654933"/>
            <a:ext cx="2068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 rule out 3 </a:t>
            </a:r>
          </a:p>
          <a:p>
            <a:r>
              <a:rPr lang="en-US" dirty="0" smtClean="0"/>
              <a:t>possible passwords!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2133600" y="5414665"/>
            <a:ext cx="2067041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728771" y="5045333"/>
            <a:ext cx="47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fail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081678" y="5943600"/>
            <a:ext cx="4538322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3x speed-up in guessing attacks???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4424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/>
      <p:bldP spid="23" grpId="0"/>
      <p:bldP spid="7" grpId="0"/>
      <p:bldP spid="13" grpId="0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4745" y="152400"/>
            <a:ext cx="21916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Our work</a:t>
            </a:r>
            <a:endParaRPr lang="en-US" sz="40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12912" t="8187" r="12732" b="8975"/>
          <a:stretch/>
        </p:blipFill>
        <p:spPr>
          <a:xfrm>
            <a:off x="914400" y="914400"/>
            <a:ext cx="2057578" cy="103700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733800" y="762000"/>
            <a:ext cx="39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Transcription experiment to identify frequent typos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733800" y="2362200"/>
            <a:ext cx="480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Analyze typos &amp; their impact for </a:t>
            </a:r>
            <a:r>
              <a:rPr lang="en-US" sz="2400" dirty="0" err="1" smtClean="0"/>
              <a:t>Dropbox</a:t>
            </a:r>
            <a:r>
              <a:rPr lang="en-US" sz="2400" dirty="0" smtClean="0"/>
              <a:t> users (100s of millions)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733800" y="5257800"/>
            <a:ext cx="518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Analyze practical security via simulated attacks using password leaks as data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5562600"/>
            <a:ext cx="2362200" cy="58595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l="11258" t="11057" r="12170" b="24760"/>
          <a:stretch/>
        </p:blipFill>
        <p:spPr>
          <a:xfrm>
            <a:off x="1132553" y="6042718"/>
            <a:ext cx="1534447" cy="692077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1051271" y="4343400"/>
            <a:ext cx="244129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84671" y="3962400"/>
            <a:ext cx="244129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737071" y="4495800"/>
            <a:ext cx="244129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194271" y="4191000"/>
            <a:ext cx="244129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194271" y="3733800"/>
            <a:ext cx="244129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stCxn id="30" idx="3"/>
            <a:endCxn id="28" idx="7"/>
          </p:cNvCxnSpPr>
          <p:nvPr/>
        </p:nvCxnSpPr>
        <p:spPr>
          <a:xfrm flipH="1">
            <a:off x="1259648" y="4157522"/>
            <a:ext cx="360775" cy="219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0" idx="5"/>
            <a:endCxn id="32" idx="0"/>
          </p:cNvCxnSpPr>
          <p:nvPr/>
        </p:nvCxnSpPr>
        <p:spPr>
          <a:xfrm>
            <a:off x="1793048" y="4157522"/>
            <a:ext cx="66088" cy="3382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0" idx="7"/>
            <a:endCxn id="34" idx="3"/>
          </p:cNvCxnSpPr>
          <p:nvPr/>
        </p:nvCxnSpPr>
        <p:spPr>
          <a:xfrm flipV="1">
            <a:off x="1793048" y="3928922"/>
            <a:ext cx="436975" cy="669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3" idx="0"/>
            <a:endCxn id="34" idx="4"/>
          </p:cNvCxnSpPr>
          <p:nvPr/>
        </p:nvCxnSpPr>
        <p:spPr>
          <a:xfrm flipV="1">
            <a:off x="2316336" y="3962400"/>
            <a:ext cx="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3" idx="1"/>
            <a:endCxn id="30" idx="6"/>
          </p:cNvCxnSpPr>
          <p:nvPr/>
        </p:nvCxnSpPr>
        <p:spPr>
          <a:xfrm flipH="1" flipV="1">
            <a:off x="1828800" y="4076700"/>
            <a:ext cx="401223" cy="1477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733800" y="3733800"/>
            <a:ext cx="480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Formalize typo-tolerant checking</a:t>
            </a:r>
          </a:p>
          <a:p>
            <a:r>
              <a:rPr lang="en-US" sz="2400" dirty="0" smtClean="0"/>
              <a:t>Prove “free corrections theorem”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495800" y="1600200"/>
            <a:ext cx="3297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Many typos easily correctable</a:t>
            </a:r>
            <a:endParaRPr lang="en-US" sz="2000" dirty="0">
              <a:solidFill>
                <a:srgbClr val="008000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191000" y="1592997"/>
            <a:ext cx="0" cy="2072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52" idx="1"/>
          </p:cNvCxnSpPr>
          <p:nvPr/>
        </p:nvCxnSpPr>
        <p:spPr>
          <a:xfrm>
            <a:off x="4191000" y="1799004"/>
            <a:ext cx="304800" cy="12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495800" y="3200400"/>
            <a:ext cx="445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Typos huge burden on users / businesses</a:t>
            </a:r>
            <a:endParaRPr lang="en-US" sz="2000" dirty="0">
              <a:solidFill>
                <a:srgbClr val="008000"/>
              </a:solidFill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>
            <a:off x="4191000" y="3200400"/>
            <a:ext cx="0" cy="2000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57" idx="1"/>
          </p:cNvCxnSpPr>
          <p:nvPr/>
        </p:nvCxnSpPr>
        <p:spPr>
          <a:xfrm>
            <a:off x="4191000" y="3399204"/>
            <a:ext cx="304800" cy="12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495800" y="4495800"/>
            <a:ext cx="365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In theory, can correct typos </a:t>
            </a:r>
          </a:p>
          <a:p>
            <a:r>
              <a:rPr lang="en-US" sz="2000" dirty="0" smtClean="0">
                <a:solidFill>
                  <a:srgbClr val="008000"/>
                </a:solidFill>
              </a:rPr>
              <a:t>w/o security loss</a:t>
            </a:r>
            <a:endParaRPr lang="en-US" sz="2000" dirty="0">
              <a:solidFill>
                <a:srgbClr val="008000"/>
              </a:solidFill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4191000" y="4538484"/>
            <a:ext cx="0" cy="2132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4191000" y="4751694"/>
            <a:ext cx="304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4495800" y="6076890"/>
            <a:ext cx="365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In practice, too</a:t>
            </a:r>
            <a:endParaRPr lang="en-US" sz="2000" dirty="0">
              <a:solidFill>
                <a:srgbClr val="008000"/>
              </a:solidFill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4191000" y="6116598"/>
            <a:ext cx="0" cy="2161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4191000" y="6332784"/>
            <a:ext cx="304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 rotWithShape="1">
          <a:blip r:embed="rId5"/>
          <a:srcRect l="4167" t="13567" r="4160" b="13080"/>
          <a:stretch/>
        </p:blipFill>
        <p:spPr>
          <a:xfrm>
            <a:off x="361513" y="2437764"/>
            <a:ext cx="2995246" cy="8118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8502" y="5217394"/>
            <a:ext cx="1949498" cy="49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26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7" grpId="0"/>
      <p:bldP spid="60" grpId="0"/>
      <p:bldP spid="6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HIT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" t="51" r="1619" b="51"/>
          <a:stretch/>
        </p:blipFill>
        <p:spPr>
          <a:xfrm>
            <a:off x="504529" y="1447800"/>
            <a:ext cx="8029871" cy="4572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2912" t="8187" r="12732" b="8975"/>
          <a:stretch/>
        </p:blipFill>
        <p:spPr>
          <a:xfrm>
            <a:off x="7464352" y="13667"/>
            <a:ext cx="1679826" cy="8466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4745" y="152400"/>
            <a:ext cx="70299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 smtClean="0"/>
              <a:t>MTurk</a:t>
            </a:r>
            <a:r>
              <a:rPr lang="en-US" sz="4000" b="1" dirty="0" smtClean="0"/>
              <a:t> transcription experiment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669011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912" t="8187" r="12732" b="8975"/>
          <a:stretch/>
        </p:blipFill>
        <p:spPr>
          <a:xfrm>
            <a:off x="7464352" y="13667"/>
            <a:ext cx="1679826" cy="8466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4745" y="152400"/>
            <a:ext cx="70299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 smtClean="0"/>
              <a:t>MTurk</a:t>
            </a:r>
            <a:r>
              <a:rPr lang="en-US" sz="4000" b="1" dirty="0" smtClean="0"/>
              <a:t> transcription experiment</a:t>
            </a:r>
            <a:endParaRPr 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990600"/>
            <a:ext cx="6320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Passwords sourced from </a:t>
            </a:r>
            <a:r>
              <a:rPr lang="en-US" sz="2400" dirty="0" err="1" smtClean="0"/>
              <a:t>RockYou</a:t>
            </a:r>
            <a:r>
              <a:rPr lang="en-US" sz="2400" dirty="0" smtClean="0"/>
              <a:t> password leak.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39612" y="1524000"/>
            <a:ext cx="75737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Transcription (as opposed to recall experiments) allowed </a:t>
            </a:r>
          </a:p>
          <a:p>
            <a:r>
              <a:rPr lang="en-US" sz="2400" dirty="0" smtClean="0"/>
              <a:t>faster data gathering. 100k passwords submitted for entry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28600" y="2362200"/>
            <a:ext cx="6931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CMU </a:t>
            </a:r>
            <a:r>
              <a:rPr lang="en-US" sz="2400" dirty="0" err="1" smtClean="0"/>
              <a:t>MTurk</a:t>
            </a:r>
            <a:r>
              <a:rPr lang="en-US" sz="2400" dirty="0" smtClean="0"/>
              <a:t> data provided qualitatively similar results</a:t>
            </a:r>
            <a:endParaRPr lang="en-US" sz="24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692727"/>
              </p:ext>
            </p:extLst>
          </p:nvPr>
        </p:nvGraphicFramePr>
        <p:xfrm>
          <a:off x="304800" y="2971800"/>
          <a:ext cx="5943600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7440"/>
                <a:gridCol w="2773680"/>
                <a:gridCol w="79248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%</a:t>
                      </a:r>
                      <a:r>
                        <a:rPr lang="en-US" baseline="0" dirty="0" smtClean="0"/>
                        <a:t> of errors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Caps lock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password1 -&gt; PASSWORD1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10.9%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Case</a:t>
                      </a:r>
                      <a:r>
                        <a:rPr lang="en-US" baseline="0" dirty="0" smtClean="0"/>
                        <a:t> 1</a:t>
                      </a:r>
                      <a:r>
                        <a:rPr lang="en-US" baseline="30000" dirty="0" smtClean="0"/>
                        <a:t>st</a:t>
                      </a:r>
                      <a:r>
                        <a:rPr lang="en-US" baseline="0" dirty="0" smtClean="0"/>
                        <a:t> letter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password1 -&gt; Password1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4.5%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Extra char end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password1 -&gt; password12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4.3%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Extra char front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password1 -&gt; apassword1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1.3%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Last symbol to 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password! -&gt; password1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0.2%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Proximity errors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password1 -&gt; psssword1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21.8%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Transcription</a:t>
                      </a:r>
                      <a:r>
                        <a:rPr lang="en-US" baseline="0" dirty="0" smtClean="0"/>
                        <a:t> errors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passwordi</a:t>
                      </a:r>
                      <a:r>
                        <a:rPr lang="en-US" dirty="0" smtClean="0"/>
                        <a:t> -&gt; password1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3.0%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Other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53.6%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Right Brace 11"/>
          <p:cNvSpPr/>
          <p:nvPr/>
        </p:nvSpPr>
        <p:spPr>
          <a:xfrm>
            <a:off x="6248400" y="3581400"/>
            <a:ext cx="304800" cy="1905000"/>
          </a:xfrm>
          <a:prstGeom prst="rightBrace">
            <a:avLst>
              <a:gd name="adj1" fmla="val 60888"/>
              <a:gd name="adj2" fmla="val 16705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640019" y="3544669"/>
            <a:ext cx="1952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Examples of </a:t>
            </a:r>
            <a:r>
              <a:rPr lang="en-US" i="1" dirty="0" smtClean="0"/>
              <a:t>easily </a:t>
            </a:r>
          </a:p>
          <a:p>
            <a:r>
              <a:rPr lang="en-US" i="1" dirty="0" smtClean="0"/>
              <a:t>correctable typos</a:t>
            </a:r>
            <a:endParaRPr lang="en-US" dirty="0" smtClean="0"/>
          </a:p>
        </p:txBody>
      </p:sp>
      <p:sp>
        <p:nvSpPr>
          <p:cNvPr id="14" name="Right Brace 13"/>
          <p:cNvSpPr/>
          <p:nvPr/>
        </p:nvSpPr>
        <p:spPr>
          <a:xfrm>
            <a:off x="6248400" y="5486400"/>
            <a:ext cx="304800" cy="685800"/>
          </a:xfrm>
          <a:prstGeom prst="rightBrace">
            <a:avLst>
              <a:gd name="adj1" fmla="val 60888"/>
              <a:gd name="adj2" fmla="val 2519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629400" y="5498068"/>
            <a:ext cx="1614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Hard to correct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678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Program Files\Microsoft Office\MEDIA\CAGCAT10\j0292020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4393" y="1110423"/>
            <a:ext cx="960884" cy="911901"/>
          </a:xfrm>
          <a:prstGeom prst="rect">
            <a:avLst/>
          </a:prstGeom>
          <a:noFill/>
        </p:spPr>
      </p:pic>
      <p:pic>
        <p:nvPicPr>
          <p:cNvPr id="5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43400" y="990600"/>
            <a:ext cx="693227" cy="1371600"/>
          </a:xfrm>
          <a:prstGeom prst="rect">
            <a:avLst/>
          </a:prstGeom>
          <a:noFill/>
        </p:spPr>
      </p:pic>
      <p:cxnSp>
        <p:nvCxnSpPr>
          <p:cNvPr id="6" name="Straight Arrow Connector 5"/>
          <p:cNvCxnSpPr/>
          <p:nvPr/>
        </p:nvCxnSpPr>
        <p:spPr>
          <a:xfrm flipH="1">
            <a:off x="2133600" y="1600200"/>
            <a:ext cx="2067041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33600" y="1147465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tom, </a:t>
            </a:r>
            <a:r>
              <a:rPr lang="en-US" sz="2000" dirty="0" smtClean="0"/>
              <a:t>Password1</a:t>
            </a:r>
            <a:endParaRPr lang="en-US" sz="20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120165"/>
              </p:ext>
            </p:extLst>
          </p:nvPr>
        </p:nvGraphicFramePr>
        <p:xfrm>
          <a:off x="5379652" y="1066800"/>
          <a:ext cx="2621348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9432"/>
                <a:gridCol w="16419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password1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alice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123456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</a:t>
                      </a:r>
                      <a:r>
                        <a:rPr lang="en-US" dirty="0" err="1" smtClean="0"/>
                        <a:t>@ssword</a:t>
                      </a:r>
                      <a:r>
                        <a:rPr lang="en-US" dirty="0" smtClean="0"/>
                        <a:t>!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312726"/>
              </p:ext>
            </p:extLst>
          </p:nvPr>
        </p:nvGraphicFramePr>
        <p:xfrm>
          <a:off x="5379652" y="1066800"/>
          <a:ext cx="2621348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9432"/>
                <a:gridCol w="16419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tom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r>
                        <a:rPr lang="en-US" baseline="-25000" dirty="0" smtClean="0"/>
                        <a:t>K</a:t>
                      </a:r>
                      <a:r>
                        <a:rPr lang="en-US" dirty="0" smtClean="0"/>
                        <a:t>(password1)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alice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r>
                        <a:rPr lang="en-US" baseline="-25000" dirty="0" smtClean="0"/>
                        <a:t>K</a:t>
                      </a:r>
                      <a:r>
                        <a:rPr lang="en-US" baseline="0" dirty="0" smtClean="0"/>
                        <a:t>(</a:t>
                      </a:r>
                      <a:r>
                        <a:rPr lang="en-US" dirty="0" smtClean="0"/>
                        <a:t>123456)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r>
                        <a:rPr lang="en-US" baseline="-25000" dirty="0" smtClean="0"/>
                        <a:t>K</a:t>
                      </a:r>
                      <a:r>
                        <a:rPr lang="en-US" baseline="0" dirty="0" smtClean="0"/>
                        <a:t>(</a:t>
                      </a:r>
                      <a:r>
                        <a:rPr lang="en-US" dirty="0" err="1" smtClean="0"/>
                        <a:t>p</a:t>
                      </a:r>
                      <a:r>
                        <a:rPr lang="en-US" dirty="0" err="1" smtClean="0"/>
                        <a:t>@ssword</a:t>
                      </a:r>
                      <a:r>
                        <a:rPr lang="en-US" dirty="0" smtClean="0"/>
                        <a:t>!)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64745" y="152400"/>
            <a:ext cx="68215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Relaxed typo-tolerant checkers</a:t>
            </a:r>
            <a:endParaRPr lang="en-US" sz="4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08900" y="2133600"/>
            <a:ext cx="737734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Easily-corrected typos admit simple correctors:</a:t>
            </a:r>
          </a:p>
          <a:p>
            <a:r>
              <a:rPr lang="en-US" sz="2400" dirty="0"/>
              <a:t>	</a:t>
            </a:r>
            <a:r>
              <a:rPr lang="en-US" sz="2400" dirty="0" err="1" smtClean="0"/>
              <a:t>f</a:t>
            </a:r>
            <a:r>
              <a:rPr lang="en-US" sz="2400" baseline="-25000" dirty="0" err="1" smtClean="0"/>
              <a:t>caps</a:t>
            </a:r>
            <a:r>
              <a:rPr lang="en-US" sz="2400" dirty="0" smtClean="0"/>
              <a:t>(x)      = x with case of all letters flipped</a:t>
            </a:r>
          </a:p>
          <a:p>
            <a:r>
              <a:rPr lang="en-US" sz="2400" dirty="0" smtClean="0"/>
              <a:t>	f</a:t>
            </a:r>
            <a:r>
              <a:rPr lang="en-US" sz="2400" baseline="-25000" dirty="0" smtClean="0"/>
              <a:t>1st-case</a:t>
            </a:r>
            <a:r>
              <a:rPr lang="en-US" sz="2400" dirty="0" smtClean="0"/>
              <a:t>(</a:t>
            </a:r>
            <a:r>
              <a:rPr lang="en-US" sz="2400" dirty="0"/>
              <a:t>x)  = x with </a:t>
            </a:r>
            <a:r>
              <a:rPr lang="en-US" sz="2400" dirty="0" smtClean="0"/>
              <a:t>first letter case flipped, if it is letter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…</a:t>
            </a:r>
            <a:endParaRPr lang="en-US" sz="2400" dirty="0"/>
          </a:p>
          <a:p>
            <a:r>
              <a:rPr lang="en-US" sz="2400" dirty="0"/>
              <a:t>Define set C of corrector </a:t>
            </a:r>
            <a:r>
              <a:rPr lang="en-US" sz="2400" dirty="0" smtClean="0"/>
              <a:t>functions. Let h = G</a:t>
            </a:r>
            <a:r>
              <a:rPr lang="en-US" sz="2400" baseline="-25000" dirty="0"/>
              <a:t>K</a:t>
            </a:r>
            <a:r>
              <a:rPr lang="en-US" sz="2400" dirty="0" smtClean="0"/>
              <a:t>(password1)</a:t>
            </a:r>
          </a:p>
          <a:p>
            <a:r>
              <a:rPr lang="en-US" sz="2400" dirty="0" smtClean="0"/>
              <a:t>Relaxed checker: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685800" y="4491335"/>
            <a:ext cx="5401589" cy="1569660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If G</a:t>
            </a:r>
            <a:r>
              <a:rPr lang="en-US" sz="2400" baseline="-25000" dirty="0" smtClean="0"/>
              <a:t>K</a:t>
            </a:r>
            <a:r>
              <a:rPr lang="en-US" sz="2400" dirty="0" smtClean="0"/>
              <a:t>(Password1) = h then Return 1</a:t>
            </a:r>
          </a:p>
          <a:p>
            <a:r>
              <a:rPr lang="en-US" sz="2400" dirty="0" smtClean="0"/>
              <a:t>For each f in C: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If G</a:t>
            </a:r>
            <a:r>
              <a:rPr lang="en-US" sz="2400" baseline="-25000" dirty="0" smtClean="0"/>
              <a:t>K</a:t>
            </a:r>
            <a:r>
              <a:rPr lang="en-US" sz="2400" dirty="0" smtClean="0"/>
              <a:t>( f(Password1) ) = h then Return 1</a:t>
            </a:r>
          </a:p>
          <a:p>
            <a:r>
              <a:rPr lang="en-US" sz="2400" dirty="0" smtClean="0"/>
              <a:t>Return 0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343222" y="6167735"/>
            <a:ext cx="6712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Error-correction from error-detection via ball search</a:t>
            </a:r>
            <a:endParaRPr lang="en-US" sz="2400" dirty="0"/>
          </a:p>
        </p:txBody>
      </p:sp>
      <p:sp>
        <p:nvSpPr>
          <p:cNvPr id="16" name="Rounded Rectangle 15"/>
          <p:cNvSpPr/>
          <p:nvPr/>
        </p:nvSpPr>
        <p:spPr>
          <a:xfrm>
            <a:off x="6324600" y="4648200"/>
            <a:ext cx="2667000" cy="1143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Works with </a:t>
            </a:r>
            <a:r>
              <a:rPr lang="en-US" dirty="0" err="1" smtClean="0"/>
              <a:t>Pythia</a:t>
            </a:r>
            <a:r>
              <a:rPr lang="en-US" dirty="0" smtClean="0"/>
              <a:t>:</a:t>
            </a:r>
          </a:p>
          <a:p>
            <a:pPr algn="ctr"/>
            <a:r>
              <a:rPr lang="en-US" dirty="0" smtClean="0"/>
              <a:t>No change to security after compromise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770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Program Files\Microsoft Office\MEDIA\CAGCAT10\j0292020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4393" y="1110423"/>
            <a:ext cx="960884" cy="911901"/>
          </a:xfrm>
          <a:prstGeom prst="rect">
            <a:avLst/>
          </a:prstGeom>
          <a:noFill/>
        </p:spPr>
      </p:pic>
      <p:pic>
        <p:nvPicPr>
          <p:cNvPr id="5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43400" y="990600"/>
            <a:ext cx="693227" cy="1371600"/>
          </a:xfrm>
          <a:prstGeom prst="rect">
            <a:avLst/>
          </a:prstGeom>
          <a:noFill/>
        </p:spPr>
      </p:pic>
      <p:cxnSp>
        <p:nvCxnSpPr>
          <p:cNvPr id="6" name="Straight Arrow Connector 5"/>
          <p:cNvCxnSpPr/>
          <p:nvPr/>
        </p:nvCxnSpPr>
        <p:spPr>
          <a:xfrm flipH="1">
            <a:off x="2133600" y="1600200"/>
            <a:ext cx="2067041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33600" y="1147465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tom, </a:t>
            </a:r>
            <a:r>
              <a:rPr lang="en-US" sz="2000" dirty="0" smtClean="0"/>
              <a:t>Password1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64745" y="152400"/>
            <a:ext cx="48130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 smtClean="0"/>
              <a:t>Dropbox</a:t>
            </a:r>
            <a:r>
              <a:rPr lang="en-US" sz="4000" b="1" dirty="0" smtClean="0"/>
              <a:t> experiments</a:t>
            </a:r>
            <a:endParaRPr lang="en-US" sz="4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08900" y="2133600"/>
            <a:ext cx="771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Instrumented password checks to evaluate typo prevalence: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1295400" y="2773740"/>
            <a:ext cx="6591518" cy="1569660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If G</a:t>
            </a:r>
            <a:r>
              <a:rPr lang="en-US" sz="2400" baseline="-25000" dirty="0" smtClean="0"/>
              <a:t>K</a:t>
            </a:r>
            <a:r>
              <a:rPr lang="en-US" sz="2400" dirty="0" smtClean="0"/>
              <a:t>(Password1) = h then Return 1</a:t>
            </a:r>
          </a:p>
          <a:p>
            <a:r>
              <a:rPr lang="en-US" sz="2400" dirty="0" smtClean="0"/>
              <a:t>For each f in C: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If G</a:t>
            </a:r>
            <a:r>
              <a:rPr lang="en-US" sz="2400" baseline="-25000" dirty="0" smtClean="0"/>
              <a:t>K</a:t>
            </a:r>
            <a:r>
              <a:rPr lang="en-US" sz="2400" dirty="0" smtClean="0"/>
              <a:t>( f(Password1) ) = h then Log f as successful</a:t>
            </a:r>
          </a:p>
          <a:p>
            <a:r>
              <a:rPr lang="en-US" sz="2400" dirty="0" smtClean="0"/>
              <a:t>Return 0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343222" y="5029200"/>
            <a:ext cx="6716652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100s of millions of users</a:t>
            </a:r>
          </a:p>
          <a:p>
            <a:r>
              <a:rPr lang="en-US" sz="2400" dirty="0" smtClean="0"/>
              <a:t>Two 24-hour runs (Top 5 then Top 3 correctors)</a:t>
            </a:r>
          </a:p>
          <a:p>
            <a:r>
              <a:rPr lang="en-US" sz="2400" dirty="0" smtClean="0"/>
              <a:t>Can’t give all statistics due to confidentiality reasons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112564"/>
            <a:ext cx="1457760" cy="145776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88322" y="4191000"/>
            <a:ext cx="3220803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Did not change effective </a:t>
            </a:r>
          </a:p>
          <a:p>
            <a:r>
              <a:rPr lang="en-US" sz="2400" dirty="0" smtClean="0"/>
              <a:t>authentication policy</a:t>
            </a:r>
            <a:endParaRPr lang="en-US" sz="24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2590800" y="4191000"/>
            <a:ext cx="1397522" cy="263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355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Program Files\Microsoft Office\MEDIA\CAGCAT10\j0292020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4393" y="1110423"/>
            <a:ext cx="960884" cy="911901"/>
          </a:xfrm>
          <a:prstGeom prst="rect">
            <a:avLst/>
          </a:prstGeom>
          <a:noFill/>
        </p:spPr>
      </p:pic>
      <p:pic>
        <p:nvPicPr>
          <p:cNvPr id="5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43400" y="990600"/>
            <a:ext cx="693227" cy="1371600"/>
          </a:xfrm>
          <a:prstGeom prst="rect">
            <a:avLst/>
          </a:prstGeom>
          <a:noFill/>
        </p:spPr>
      </p:pic>
      <p:cxnSp>
        <p:nvCxnSpPr>
          <p:cNvPr id="6" name="Straight Arrow Connector 5"/>
          <p:cNvCxnSpPr/>
          <p:nvPr/>
        </p:nvCxnSpPr>
        <p:spPr>
          <a:xfrm flipH="1">
            <a:off x="2133600" y="1600200"/>
            <a:ext cx="2067041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33600" y="1147465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tom, </a:t>
            </a:r>
            <a:r>
              <a:rPr lang="en-US" sz="2000" dirty="0" smtClean="0"/>
              <a:t>Password1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64745" y="152400"/>
            <a:ext cx="62515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 smtClean="0"/>
              <a:t>Dropbox</a:t>
            </a:r>
            <a:r>
              <a:rPr lang="en-US" sz="4000" b="1" dirty="0" smtClean="0"/>
              <a:t> experiments: Top 5</a:t>
            </a:r>
            <a:endParaRPr lang="en-US" sz="4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08900" y="2133600"/>
            <a:ext cx="771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Instrumented password checks to evaluate typo prevalence:</a:t>
            </a:r>
            <a:endParaRPr lang="en-US" sz="2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112564"/>
            <a:ext cx="1457760" cy="1457760"/>
          </a:xfrm>
          <a:prstGeom prst="rect">
            <a:avLst/>
          </a:prstGeom>
        </p:spPr>
      </p:pic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207044"/>
              </p:ext>
            </p:extLst>
          </p:nvPr>
        </p:nvGraphicFramePr>
        <p:xfrm>
          <a:off x="773976" y="2895600"/>
          <a:ext cx="70866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/>
                <a:gridCol w="3505200"/>
                <a:gridCol w="1143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Typo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%</a:t>
                      </a:r>
                      <a:r>
                        <a:rPr lang="en-US" baseline="0" dirty="0" smtClean="0"/>
                        <a:t> of failures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Caps lock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password1 -&gt; PASSWORD1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1.13%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Case</a:t>
                      </a:r>
                      <a:r>
                        <a:rPr lang="en-US" baseline="0" dirty="0" smtClean="0"/>
                        <a:t> 1</a:t>
                      </a:r>
                      <a:r>
                        <a:rPr lang="en-US" baseline="30000" dirty="0" smtClean="0"/>
                        <a:t>st</a:t>
                      </a:r>
                      <a:r>
                        <a:rPr lang="en-US" baseline="0" dirty="0" smtClean="0"/>
                        <a:t> letter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password1 -&gt; Password1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5.56%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Extra char end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password1 -&gt; password12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2.05%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Extra char front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password1 -&gt; apassword1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0.35%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Last symbol to 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password! -&gt; password1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0.21%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996067" y="5410200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Total:           9.30%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5562600" y="5410200"/>
            <a:ext cx="2971800" cy="445532"/>
          </a:xfrm>
          <a:prstGeom prst="ellipse">
            <a:avLst/>
          </a:prstGeom>
          <a:noFill/>
          <a:ln w="38100" cmpd="sng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99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5722203"/>
            <a:ext cx="7800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3% of </a:t>
            </a:r>
            <a:r>
              <a:rPr lang="en-US" sz="2400" b="1" i="1" dirty="0" smtClean="0"/>
              <a:t>users</a:t>
            </a:r>
            <a:r>
              <a:rPr lang="en-US" sz="2400" dirty="0" smtClean="0"/>
              <a:t> couldn’t log in during 24 hour period, but could have with one of Top 3 correctors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90016"/>
            <a:ext cx="5791200" cy="42153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43600" y="1724561"/>
            <a:ext cx="2438400" cy="13234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20% of users that resubmitted would have saved a minute with typo tolerance</a:t>
            </a:r>
            <a:endParaRPr lang="en-US" sz="20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638800" y="3076039"/>
            <a:ext cx="533400" cy="8101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85800" y="5112603"/>
            <a:ext cx="8034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Typo tolerance would add several person-months of login time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112564"/>
            <a:ext cx="1457760" cy="14577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4745" y="152400"/>
            <a:ext cx="62515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 smtClean="0"/>
              <a:t>Dropbox</a:t>
            </a:r>
            <a:r>
              <a:rPr lang="en-US" sz="4000" b="1" dirty="0" smtClean="0"/>
              <a:t> experiments: Top 3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851193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4745" y="152400"/>
            <a:ext cx="60313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Password checking systems</a:t>
            </a:r>
            <a:endParaRPr lang="en-US" sz="4000" b="1" dirty="0"/>
          </a:p>
        </p:txBody>
      </p:sp>
      <p:pic>
        <p:nvPicPr>
          <p:cNvPr id="5" name="Picture 2" descr="C:\Program Files\Microsoft Office\MEDIA\CAGCAT10\j0292020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4393" y="1110423"/>
            <a:ext cx="960884" cy="911901"/>
          </a:xfrm>
          <a:prstGeom prst="rect">
            <a:avLst/>
          </a:prstGeom>
          <a:noFill/>
        </p:spPr>
      </p:pic>
      <p:pic>
        <p:nvPicPr>
          <p:cNvPr id="6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43400" y="990600"/>
            <a:ext cx="693227" cy="1371600"/>
          </a:xfrm>
          <a:prstGeom prst="rect">
            <a:avLst/>
          </a:prstGeom>
          <a:noFill/>
        </p:spPr>
      </p:pic>
      <p:cxnSp>
        <p:nvCxnSpPr>
          <p:cNvPr id="8" name="Straight Arrow Connector 7"/>
          <p:cNvCxnSpPr/>
          <p:nvPr/>
        </p:nvCxnSpPr>
        <p:spPr>
          <a:xfrm flipH="1">
            <a:off x="2133600" y="1595735"/>
            <a:ext cx="2067041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286000" y="1143000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tom, password1</a:t>
            </a:r>
            <a:endParaRPr lang="en-US" sz="2000" dirty="0"/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564526"/>
              </p:ext>
            </p:extLst>
          </p:nvPr>
        </p:nvGraphicFramePr>
        <p:xfrm>
          <a:off x="5379652" y="1066800"/>
          <a:ext cx="2087948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0134"/>
                <a:gridCol w="130781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password1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alice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123456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p@ssword</a:t>
                      </a:r>
                      <a:r>
                        <a:rPr lang="en-US" dirty="0" smtClean="0"/>
                        <a:t>!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335538" y="1944469"/>
            <a:ext cx="769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Login </a:t>
            </a:r>
          </a:p>
          <a:p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33400" y="2895600"/>
            <a:ext cx="1882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Allow login if:</a:t>
            </a:r>
            <a:endParaRPr lang="en-US" sz="2400" dirty="0"/>
          </a:p>
        </p:txBody>
      </p:sp>
      <p:sp>
        <p:nvSpPr>
          <p:cNvPr id="34" name="TextBox 33"/>
          <p:cNvSpPr txBox="1"/>
          <p:nvPr/>
        </p:nvSpPr>
        <p:spPr>
          <a:xfrm>
            <a:off x="1295400" y="3962400"/>
            <a:ext cx="2514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Password matches</a:t>
            </a:r>
            <a:endParaRPr lang="en-US" sz="2400" dirty="0"/>
          </a:p>
        </p:txBody>
      </p:sp>
      <p:sp>
        <p:nvSpPr>
          <p:cNvPr id="35" name="TextBox 34"/>
          <p:cNvSpPr txBox="1"/>
          <p:nvPr/>
        </p:nvSpPr>
        <p:spPr>
          <a:xfrm>
            <a:off x="1295400" y="3454773"/>
            <a:ext cx="6158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Attack detection mechanisms don’t flag request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95400" y="4491335"/>
            <a:ext cx="470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Sometimes:  second factor succeeds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52396" y="2286000"/>
            <a:ext cx="3234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(plus hundreds of millions more)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466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4745" y="152400"/>
            <a:ext cx="21916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Our work</a:t>
            </a:r>
            <a:endParaRPr lang="en-US" sz="40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12912" t="8187" r="12732" b="8975"/>
          <a:stretch/>
        </p:blipFill>
        <p:spPr>
          <a:xfrm>
            <a:off x="914400" y="914400"/>
            <a:ext cx="2057578" cy="103700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733800" y="762000"/>
            <a:ext cx="39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Transcription experiment to identify frequent typos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733800" y="2362200"/>
            <a:ext cx="480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Analyze typos &amp; their impact for </a:t>
            </a:r>
            <a:r>
              <a:rPr lang="en-US" sz="2400" dirty="0" err="1" smtClean="0"/>
              <a:t>Dropbox</a:t>
            </a:r>
            <a:r>
              <a:rPr lang="en-US" sz="2400" dirty="0" smtClean="0"/>
              <a:t> users (100s of millions)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733800" y="5257800"/>
            <a:ext cx="518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Analyze practical security via simulated attacks using password leaks as data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5562600"/>
            <a:ext cx="2362200" cy="58595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l="11258" t="11057" r="12170" b="24760"/>
          <a:stretch/>
        </p:blipFill>
        <p:spPr>
          <a:xfrm>
            <a:off x="1132553" y="6042718"/>
            <a:ext cx="1534447" cy="692077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1051271" y="4343400"/>
            <a:ext cx="244129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84671" y="3962400"/>
            <a:ext cx="244129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737071" y="4495800"/>
            <a:ext cx="244129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194271" y="4191000"/>
            <a:ext cx="244129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194271" y="3733800"/>
            <a:ext cx="244129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stCxn id="30" idx="3"/>
            <a:endCxn id="28" idx="7"/>
          </p:cNvCxnSpPr>
          <p:nvPr/>
        </p:nvCxnSpPr>
        <p:spPr>
          <a:xfrm flipH="1">
            <a:off x="1259648" y="4157522"/>
            <a:ext cx="360775" cy="219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0" idx="5"/>
            <a:endCxn id="32" idx="0"/>
          </p:cNvCxnSpPr>
          <p:nvPr/>
        </p:nvCxnSpPr>
        <p:spPr>
          <a:xfrm>
            <a:off x="1793048" y="4157522"/>
            <a:ext cx="66088" cy="3382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0" idx="7"/>
            <a:endCxn id="34" idx="3"/>
          </p:cNvCxnSpPr>
          <p:nvPr/>
        </p:nvCxnSpPr>
        <p:spPr>
          <a:xfrm flipV="1">
            <a:off x="1793048" y="3928922"/>
            <a:ext cx="436975" cy="669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3" idx="0"/>
            <a:endCxn id="34" idx="4"/>
          </p:cNvCxnSpPr>
          <p:nvPr/>
        </p:nvCxnSpPr>
        <p:spPr>
          <a:xfrm flipV="1">
            <a:off x="2316336" y="3962400"/>
            <a:ext cx="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3" idx="1"/>
            <a:endCxn id="30" idx="6"/>
          </p:cNvCxnSpPr>
          <p:nvPr/>
        </p:nvCxnSpPr>
        <p:spPr>
          <a:xfrm flipH="1" flipV="1">
            <a:off x="1828800" y="4076700"/>
            <a:ext cx="401223" cy="1477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733800" y="3733800"/>
            <a:ext cx="480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Formalize typo-tolerant checking</a:t>
            </a:r>
          </a:p>
          <a:p>
            <a:r>
              <a:rPr lang="en-US" sz="2400" dirty="0" smtClean="0"/>
              <a:t>Prove “free corrections theorem”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495800" y="1600200"/>
            <a:ext cx="3297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Many typos easily correctable</a:t>
            </a:r>
            <a:endParaRPr lang="en-US" sz="2000" dirty="0">
              <a:solidFill>
                <a:srgbClr val="008000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4191000" y="1592997"/>
            <a:ext cx="0" cy="2072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52" idx="1"/>
          </p:cNvCxnSpPr>
          <p:nvPr/>
        </p:nvCxnSpPr>
        <p:spPr>
          <a:xfrm>
            <a:off x="4191000" y="1799004"/>
            <a:ext cx="304800" cy="12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495800" y="3200400"/>
            <a:ext cx="445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Typos huge burden on users / businesses</a:t>
            </a:r>
            <a:endParaRPr lang="en-US" sz="2000" dirty="0">
              <a:solidFill>
                <a:srgbClr val="008000"/>
              </a:solidFill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>
            <a:off x="4191000" y="3200400"/>
            <a:ext cx="0" cy="2000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57" idx="1"/>
          </p:cNvCxnSpPr>
          <p:nvPr/>
        </p:nvCxnSpPr>
        <p:spPr>
          <a:xfrm>
            <a:off x="4191000" y="3399204"/>
            <a:ext cx="304800" cy="12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495800" y="4495800"/>
            <a:ext cx="365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In theory, can correct typos </a:t>
            </a:r>
          </a:p>
          <a:p>
            <a:r>
              <a:rPr lang="en-US" sz="2000" dirty="0" smtClean="0">
                <a:solidFill>
                  <a:srgbClr val="008000"/>
                </a:solidFill>
              </a:rPr>
              <a:t>w/o security loss</a:t>
            </a:r>
            <a:endParaRPr lang="en-US" sz="2000" dirty="0">
              <a:solidFill>
                <a:srgbClr val="008000"/>
              </a:solidFill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4191000" y="4538484"/>
            <a:ext cx="0" cy="2132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4191000" y="4751694"/>
            <a:ext cx="304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4495800" y="6076890"/>
            <a:ext cx="365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In practice, too</a:t>
            </a:r>
            <a:endParaRPr lang="en-US" sz="2000" dirty="0">
              <a:solidFill>
                <a:srgbClr val="008000"/>
              </a:solidFill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4191000" y="6116598"/>
            <a:ext cx="0" cy="2161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4191000" y="6332784"/>
            <a:ext cx="304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 rotWithShape="1">
          <a:blip r:embed="rId5"/>
          <a:srcRect l="4167" t="13567" r="4160" b="13080"/>
          <a:stretch/>
        </p:blipFill>
        <p:spPr>
          <a:xfrm>
            <a:off x="361513" y="2437764"/>
            <a:ext cx="2995246" cy="8118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8502" y="5217394"/>
            <a:ext cx="1949498" cy="49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91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4745" y="152400"/>
            <a:ext cx="69711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Online guessing speedup fallacy</a:t>
            </a:r>
            <a:endParaRPr lang="en-US" sz="4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57629" y="139146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1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68607" y="1066800"/>
            <a:ext cx="693227" cy="1371600"/>
          </a:xfrm>
          <a:prstGeom prst="rect">
            <a:avLst/>
          </a:prstGeom>
          <a:noFill/>
        </p:spPr>
      </p:pic>
      <p:cxnSp>
        <p:nvCxnSpPr>
          <p:cNvPr id="22" name="Straight Arrow Connector 21"/>
          <p:cNvCxnSpPr/>
          <p:nvPr/>
        </p:nvCxnSpPr>
        <p:spPr>
          <a:xfrm flipH="1">
            <a:off x="2158807" y="1671935"/>
            <a:ext cx="2067041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158807" y="1219200"/>
            <a:ext cx="17336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tom, </a:t>
            </a:r>
            <a:r>
              <a:rPr lang="en-US" sz="2000" dirty="0" smtClean="0"/>
              <a:t>password</a:t>
            </a:r>
            <a:endParaRPr lang="en-US" sz="2000" dirty="0"/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879715"/>
              </p:ext>
            </p:extLst>
          </p:nvPr>
        </p:nvGraphicFramePr>
        <p:xfrm>
          <a:off x="5404859" y="1143000"/>
          <a:ext cx="2621348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9432"/>
                <a:gridCol w="16419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password1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alice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123456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</a:t>
                      </a:r>
                      <a:r>
                        <a:rPr lang="en-US" dirty="0" err="1" smtClean="0"/>
                        <a:t>@ssword</a:t>
                      </a:r>
                      <a:r>
                        <a:rPr lang="en-US" dirty="0" smtClean="0"/>
                        <a:t>!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652030"/>
              </p:ext>
            </p:extLst>
          </p:nvPr>
        </p:nvGraphicFramePr>
        <p:xfrm>
          <a:off x="5404859" y="1143000"/>
          <a:ext cx="2621348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9432"/>
                <a:gridCol w="164191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tom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r>
                        <a:rPr lang="en-US" baseline="-25000" dirty="0" smtClean="0"/>
                        <a:t>K</a:t>
                      </a:r>
                      <a:r>
                        <a:rPr lang="en-US" dirty="0" smtClean="0"/>
                        <a:t>(password1)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alice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r>
                        <a:rPr lang="en-US" baseline="-25000" dirty="0" smtClean="0"/>
                        <a:t>K</a:t>
                      </a:r>
                      <a:r>
                        <a:rPr lang="en-US" baseline="0" dirty="0" smtClean="0"/>
                        <a:t>(</a:t>
                      </a:r>
                      <a:r>
                        <a:rPr lang="en-US" dirty="0" smtClean="0"/>
                        <a:t>123456)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</a:t>
                      </a:r>
                      <a:r>
                        <a:rPr lang="en-US" baseline="-25000" dirty="0" smtClean="0"/>
                        <a:t>K</a:t>
                      </a:r>
                      <a:r>
                        <a:rPr lang="en-US" baseline="0" dirty="0" smtClean="0"/>
                        <a:t>(</a:t>
                      </a:r>
                      <a:r>
                        <a:rPr lang="en-US" dirty="0" err="1" smtClean="0"/>
                        <a:t>p</a:t>
                      </a:r>
                      <a:r>
                        <a:rPr lang="en-US" dirty="0" err="1" smtClean="0"/>
                        <a:t>@ssword</a:t>
                      </a:r>
                      <a:r>
                        <a:rPr lang="en-US" dirty="0" smtClean="0"/>
                        <a:t>!)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6" name="Picture 5" descr="C:\Documents and Settings\rist\Local Settings\Temporary Internet Files\Content.IE5\RRKU6J6Q\MCj0349121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5200" y="1162968"/>
            <a:ext cx="1110077" cy="1008667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457629" y="2297668"/>
            <a:ext cx="21723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 rule out 3 </a:t>
            </a:r>
          </a:p>
          <a:p>
            <a:r>
              <a:rPr lang="en-US" dirty="0" smtClean="0"/>
              <a:t>possible passwords if</a:t>
            </a:r>
          </a:p>
          <a:p>
            <a:r>
              <a:rPr lang="en-US" dirty="0" smtClean="0"/>
              <a:t>correct C</a:t>
            </a:r>
            <a:r>
              <a:rPr lang="en-US" baseline="-25000" dirty="0" smtClean="0"/>
              <a:t>top2</a:t>
            </a:r>
            <a:endParaRPr lang="en-US" baseline="-2500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2133600" y="2057400"/>
            <a:ext cx="2067041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728771" y="1688068"/>
            <a:ext cx="47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fail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919878" y="2586335"/>
            <a:ext cx="4538322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3x speed-up in guessing attacks???</a:t>
            </a:r>
            <a:endParaRPr lang="en-US" sz="24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759200"/>
            <a:ext cx="7861300" cy="2032000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16" name="Right Arrow 15"/>
          <p:cNvSpPr/>
          <p:nvPr/>
        </p:nvSpPr>
        <p:spPr>
          <a:xfrm>
            <a:off x="2957371" y="2590800"/>
            <a:ext cx="700229" cy="38546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 flipH="1" flipV="1">
            <a:off x="2895600" y="2362200"/>
            <a:ext cx="700229" cy="78259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895600" y="2362200"/>
            <a:ext cx="700229" cy="78259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 flipV="1">
            <a:off x="5395771" y="2417802"/>
            <a:ext cx="700229" cy="78259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5395771" y="2417802"/>
            <a:ext cx="700229" cy="78259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168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28158" y="-76200"/>
            <a:ext cx="51632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Online guessing attacks</a:t>
            </a:r>
            <a:endParaRPr lang="en-US" sz="4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57629" y="123906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1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68607" y="914400"/>
            <a:ext cx="693227" cy="1371600"/>
          </a:xfrm>
          <a:prstGeom prst="rect">
            <a:avLst/>
          </a:prstGeom>
          <a:noFill/>
        </p:spPr>
      </p:pic>
      <p:cxnSp>
        <p:nvCxnSpPr>
          <p:cNvPr id="22" name="Straight Arrow Connector 21"/>
          <p:cNvCxnSpPr/>
          <p:nvPr/>
        </p:nvCxnSpPr>
        <p:spPr>
          <a:xfrm flipH="1">
            <a:off x="2158807" y="1519535"/>
            <a:ext cx="2067041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158807" y="1066800"/>
            <a:ext cx="15126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tom, </a:t>
            </a:r>
            <a:r>
              <a:rPr lang="en-US" sz="2000" dirty="0" smtClean="0"/>
              <a:t>123456</a:t>
            </a:r>
            <a:endParaRPr lang="en-US" sz="2000" dirty="0"/>
          </a:p>
        </p:txBody>
      </p:sp>
      <p:pic>
        <p:nvPicPr>
          <p:cNvPr id="26" name="Picture 5" descr="C:\Documents and Settings\rist\Local Settings\Temporary Internet Files\Content.IE5\RRKU6J6Q\MCj0349121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5201" y="609600"/>
            <a:ext cx="1050272" cy="954325"/>
          </a:xfrm>
          <a:prstGeom prst="rect">
            <a:avLst/>
          </a:prstGeom>
          <a:noFill/>
        </p:spPr>
      </p:pic>
      <p:cxnSp>
        <p:nvCxnSpPr>
          <p:cNvPr id="28" name="Straight Arrow Connector 27"/>
          <p:cNvCxnSpPr/>
          <p:nvPr/>
        </p:nvCxnSpPr>
        <p:spPr>
          <a:xfrm>
            <a:off x="2133600" y="1905000"/>
            <a:ext cx="2067041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728771" y="1535668"/>
            <a:ext cx="47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fail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2158807" y="2586335"/>
            <a:ext cx="2067041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158807" y="2133600"/>
            <a:ext cx="1382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tom, </a:t>
            </a:r>
            <a:r>
              <a:rPr lang="en-US" sz="2000" dirty="0" smtClean="0"/>
              <a:t>12345</a:t>
            </a:r>
            <a:endParaRPr lang="en-US" sz="20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133600" y="2971800"/>
            <a:ext cx="2067041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728771" y="2602468"/>
            <a:ext cx="47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fail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76200" y="1850658"/>
            <a:ext cx="220980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pw</a:t>
            </a:r>
            <a:r>
              <a:rPr lang="en-US" baseline="-25000" dirty="0" smtClean="0"/>
              <a:t>1</a:t>
            </a:r>
            <a:r>
              <a:rPr lang="en-US" dirty="0" smtClean="0"/>
              <a:t> =  123456</a:t>
            </a:r>
            <a:endParaRPr lang="en-US" dirty="0"/>
          </a:p>
          <a:p>
            <a:r>
              <a:rPr lang="en-US" dirty="0" smtClean="0"/>
              <a:t>pw</a:t>
            </a:r>
            <a:r>
              <a:rPr lang="en-US" baseline="-25000" dirty="0" smtClean="0"/>
              <a:t>2</a:t>
            </a:r>
            <a:r>
              <a:rPr lang="en-US" dirty="0" smtClean="0"/>
              <a:t> =  12345</a:t>
            </a:r>
            <a:endParaRPr lang="en-US" dirty="0"/>
          </a:p>
          <a:p>
            <a:r>
              <a:rPr lang="en-US" dirty="0" smtClean="0"/>
              <a:t>pw</a:t>
            </a:r>
            <a:r>
              <a:rPr lang="en-US" baseline="-25000" dirty="0" smtClean="0"/>
              <a:t>3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 password</a:t>
            </a:r>
            <a:endParaRPr lang="en-US" dirty="0"/>
          </a:p>
          <a:p>
            <a:r>
              <a:rPr lang="en-US" dirty="0" smtClean="0"/>
              <a:t>pw</a:t>
            </a:r>
            <a:r>
              <a:rPr lang="en-US" baseline="-25000" dirty="0"/>
              <a:t>4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 </a:t>
            </a:r>
            <a:r>
              <a:rPr lang="en-US" dirty="0" err="1" smtClean="0"/>
              <a:t>iloveyou</a:t>
            </a:r>
            <a:endParaRPr lang="en-US" dirty="0"/>
          </a:p>
          <a:p>
            <a:r>
              <a:rPr lang="en-US" dirty="0" smtClean="0"/>
              <a:t>pw</a:t>
            </a:r>
            <a:r>
              <a:rPr lang="en-US" baseline="-25000" dirty="0"/>
              <a:t>5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 Password </a:t>
            </a:r>
            <a:endParaRPr lang="en-US" dirty="0" smtClean="0"/>
          </a:p>
          <a:p>
            <a:r>
              <a:rPr lang="en-US" dirty="0" smtClean="0"/>
              <a:t>           …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6200" y="1600200"/>
            <a:ext cx="140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Password list</a:t>
            </a:r>
            <a:endParaRPr lang="en-US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2895600" y="3200400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68607" y="2362200"/>
            <a:ext cx="48263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Given budget q of queries </a:t>
            </a:r>
          </a:p>
          <a:p>
            <a:r>
              <a:rPr lang="en-US" sz="2400" dirty="0"/>
              <a:t>	</a:t>
            </a:r>
            <a:r>
              <a:rPr lang="en-US" sz="2400" dirty="0" err="1" smtClean="0"/>
              <a:t>Pr</a:t>
            </a:r>
            <a:r>
              <a:rPr lang="en-US" sz="2400" dirty="0" smtClean="0"/>
              <a:t>[success]  ≤   </a:t>
            </a:r>
            <a:r>
              <a:rPr lang="en-US" sz="2400" dirty="0" err="1" smtClean="0"/>
              <a:t>λ</a:t>
            </a:r>
            <a:r>
              <a:rPr lang="en-US" sz="2400" baseline="-25000" dirty="0" err="1" smtClean="0"/>
              <a:t>q</a:t>
            </a:r>
            <a:r>
              <a:rPr lang="en-US" sz="2400" dirty="0" smtClean="0"/>
              <a:t> =  </a:t>
            </a:r>
            <a:r>
              <a:rPr lang="en-US" sz="2400" dirty="0" err="1" smtClean="0"/>
              <a:t>Σ</a:t>
            </a:r>
            <a:r>
              <a:rPr lang="en-US" sz="2400" baseline="-25000" dirty="0" err="1" smtClean="0"/>
              <a:t>i</a:t>
            </a:r>
            <a:r>
              <a:rPr lang="en-US" sz="2400" baseline="-25000" dirty="0" smtClean="0"/>
              <a:t>=1..q</a:t>
            </a:r>
            <a:r>
              <a:rPr lang="en-US" sz="2400" dirty="0" smtClean="0"/>
              <a:t> </a:t>
            </a:r>
            <a:r>
              <a:rPr lang="en-US" sz="2400" dirty="0" err="1" smtClean="0"/>
              <a:t>Pr</a:t>
            </a:r>
            <a:r>
              <a:rPr lang="en-US" sz="2400" dirty="0" smtClean="0"/>
              <a:t>[ </a:t>
            </a:r>
            <a:r>
              <a:rPr lang="en-US" sz="2400" dirty="0" err="1" smtClean="0"/>
              <a:t>pw</a:t>
            </a:r>
            <a:r>
              <a:rPr lang="en-US" sz="2400" baseline="-25000" dirty="0" err="1" smtClean="0"/>
              <a:t>i</a:t>
            </a:r>
            <a:r>
              <a:rPr lang="en-US" sz="2400" baseline="-25000" dirty="0" smtClean="0"/>
              <a:t> </a:t>
            </a:r>
            <a:r>
              <a:rPr lang="en-US" sz="2400" dirty="0" smtClean="0"/>
              <a:t>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49072" y="1066800"/>
            <a:ext cx="186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 G</a:t>
            </a:r>
            <a:r>
              <a:rPr lang="en-US" baseline="-25000" dirty="0" smtClean="0"/>
              <a:t>K</a:t>
            </a:r>
            <a:r>
              <a:rPr lang="en-US" dirty="0" smtClean="0"/>
              <a:t>(123456)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449072" y="1535668"/>
            <a:ext cx="1749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 G</a:t>
            </a:r>
            <a:r>
              <a:rPr lang="en-US" baseline="-25000" dirty="0" smtClean="0"/>
              <a:t>K</a:t>
            </a:r>
            <a:r>
              <a:rPr lang="en-US" dirty="0" smtClean="0"/>
              <a:t>(12345)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457629" y="433947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4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68607" y="4191000"/>
            <a:ext cx="693227" cy="1371600"/>
          </a:xfrm>
          <a:prstGeom prst="rect">
            <a:avLst/>
          </a:prstGeom>
          <a:noFill/>
        </p:spPr>
      </p:pic>
      <p:cxnSp>
        <p:nvCxnSpPr>
          <p:cNvPr id="45" name="Straight Arrow Connector 44"/>
          <p:cNvCxnSpPr/>
          <p:nvPr/>
        </p:nvCxnSpPr>
        <p:spPr>
          <a:xfrm flipH="1">
            <a:off x="2158807" y="4619943"/>
            <a:ext cx="2067041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158807" y="4167208"/>
            <a:ext cx="15126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tom, </a:t>
            </a:r>
            <a:r>
              <a:rPr lang="en-US" sz="2000" dirty="0" smtClean="0"/>
              <a:t>123456</a:t>
            </a:r>
            <a:endParaRPr lang="en-US" sz="2000" dirty="0"/>
          </a:p>
        </p:txBody>
      </p:sp>
      <p:pic>
        <p:nvPicPr>
          <p:cNvPr id="47" name="Picture 5" descr="C:\Documents and Settings\rist\Local Settings\Temporary Internet Files\Content.IE5\RRKU6J6Q\MCj0349121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5200" y="3868133"/>
            <a:ext cx="1110077" cy="1008667"/>
          </a:xfrm>
          <a:prstGeom prst="rect">
            <a:avLst/>
          </a:prstGeom>
          <a:noFill/>
        </p:spPr>
      </p:pic>
      <p:cxnSp>
        <p:nvCxnSpPr>
          <p:cNvPr id="48" name="Straight Arrow Connector 47"/>
          <p:cNvCxnSpPr/>
          <p:nvPr/>
        </p:nvCxnSpPr>
        <p:spPr>
          <a:xfrm>
            <a:off x="2133600" y="5005408"/>
            <a:ext cx="2067041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728771" y="4636076"/>
            <a:ext cx="47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fail</a:t>
            </a:r>
            <a:endParaRPr lang="en-US" dirty="0"/>
          </a:p>
        </p:txBody>
      </p:sp>
      <p:cxnSp>
        <p:nvCxnSpPr>
          <p:cNvPr id="50" name="Straight Arrow Connector 49"/>
          <p:cNvCxnSpPr/>
          <p:nvPr/>
        </p:nvCxnSpPr>
        <p:spPr>
          <a:xfrm flipH="1">
            <a:off x="2158807" y="5686743"/>
            <a:ext cx="2067041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158807" y="5234008"/>
            <a:ext cx="17336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tom, </a:t>
            </a:r>
            <a:r>
              <a:rPr lang="en-US" sz="2000" dirty="0" smtClean="0"/>
              <a:t>password</a:t>
            </a:r>
            <a:endParaRPr lang="en-US" sz="2000" dirty="0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2133600" y="6072208"/>
            <a:ext cx="2067041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728771" y="5702876"/>
            <a:ext cx="47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fail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76200" y="5105400"/>
            <a:ext cx="220980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pw</a:t>
            </a:r>
            <a:r>
              <a:rPr lang="en-US" baseline="-25000" dirty="0" smtClean="0"/>
              <a:t>1</a:t>
            </a:r>
            <a:r>
              <a:rPr lang="en-US" dirty="0" smtClean="0"/>
              <a:t> =  123456</a:t>
            </a:r>
            <a:endParaRPr lang="en-US" dirty="0"/>
          </a:p>
          <a:p>
            <a:r>
              <a:rPr lang="en-US" dirty="0" smtClean="0"/>
              <a:t>pw</a:t>
            </a:r>
            <a:r>
              <a:rPr lang="en-US" baseline="-25000" dirty="0" smtClean="0"/>
              <a:t>2</a:t>
            </a:r>
            <a:r>
              <a:rPr lang="en-US" dirty="0" smtClean="0"/>
              <a:t> =  12345</a:t>
            </a:r>
            <a:endParaRPr lang="en-US" dirty="0"/>
          </a:p>
          <a:p>
            <a:r>
              <a:rPr lang="en-US" dirty="0" smtClean="0"/>
              <a:t>pw</a:t>
            </a:r>
            <a:r>
              <a:rPr lang="en-US" baseline="-25000" dirty="0" smtClean="0"/>
              <a:t>3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 password</a:t>
            </a:r>
            <a:endParaRPr lang="en-US" dirty="0"/>
          </a:p>
          <a:p>
            <a:r>
              <a:rPr lang="en-US" dirty="0" smtClean="0"/>
              <a:t>pw</a:t>
            </a:r>
            <a:r>
              <a:rPr lang="en-US" baseline="-25000" dirty="0"/>
              <a:t>4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 </a:t>
            </a:r>
            <a:r>
              <a:rPr lang="en-US" dirty="0" err="1" smtClean="0"/>
              <a:t>iloveyou</a:t>
            </a:r>
            <a:endParaRPr lang="en-US" dirty="0"/>
          </a:p>
          <a:p>
            <a:r>
              <a:rPr lang="en-US" dirty="0" smtClean="0"/>
              <a:t>pw</a:t>
            </a:r>
            <a:r>
              <a:rPr lang="en-US" baseline="-25000" dirty="0"/>
              <a:t>5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 Password </a:t>
            </a:r>
            <a:endParaRPr lang="en-US" dirty="0" smtClean="0"/>
          </a:p>
          <a:p>
            <a:r>
              <a:rPr lang="en-US" dirty="0" smtClean="0"/>
              <a:t>           …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76200" y="4833040"/>
            <a:ext cx="140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Password list</a:t>
            </a:r>
            <a:endParaRPr lang="en-US" u="sng" dirty="0"/>
          </a:p>
        </p:txBody>
      </p:sp>
      <p:sp>
        <p:nvSpPr>
          <p:cNvPr id="56" name="TextBox 55"/>
          <p:cNvSpPr txBox="1"/>
          <p:nvPr/>
        </p:nvSpPr>
        <p:spPr>
          <a:xfrm>
            <a:off x="2895600" y="6300808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343400" y="5505272"/>
            <a:ext cx="48006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Let </a:t>
            </a:r>
            <a:r>
              <a:rPr lang="en-US" sz="2400" dirty="0" err="1" smtClean="0"/>
              <a:t>λ</a:t>
            </a:r>
            <a:r>
              <a:rPr lang="en-US" sz="2400" baseline="-25000" dirty="0" err="1" smtClean="0"/>
              <a:t>q</a:t>
            </a:r>
            <a:r>
              <a:rPr lang="en-US" sz="2400" dirty="0" smtClean="0"/>
              <a:t> be maximal success probability</a:t>
            </a:r>
          </a:p>
          <a:p>
            <a:r>
              <a:rPr lang="en-US" sz="2400" dirty="0" smtClean="0"/>
              <a:t>Finding optimal sequence of queries is NP-hard. Approximate w/ greedy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445785" y="4470737"/>
            <a:ext cx="1923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 G</a:t>
            </a:r>
            <a:r>
              <a:rPr lang="en-US" baseline="-25000" dirty="0" smtClean="0"/>
              <a:t>K</a:t>
            </a:r>
            <a:r>
              <a:rPr lang="en-US" dirty="0" smtClean="0"/>
              <a:t>(123456) 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449072" y="4840069"/>
            <a:ext cx="3618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Check G</a:t>
            </a:r>
            <a:r>
              <a:rPr lang="en-US" baseline="-25000" dirty="0" smtClean="0"/>
              <a:t>K</a:t>
            </a:r>
            <a:r>
              <a:rPr lang="en-US" dirty="0" smtClean="0"/>
              <a:t>(password)    G</a:t>
            </a:r>
            <a:r>
              <a:rPr lang="en-US" baseline="-25000" dirty="0" smtClean="0"/>
              <a:t>K</a:t>
            </a:r>
            <a:r>
              <a:rPr lang="en-US" dirty="0" smtClean="0"/>
              <a:t>(Password)     </a:t>
            </a:r>
          </a:p>
          <a:p>
            <a:r>
              <a:rPr lang="en-US" dirty="0"/>
              <a:t>	</a:t>
            </a:r>
            <a:r>
              <a:rPr lang="en-US" dirty="0" smtClean="0"/>
              <a:t>	   </a:t>
            </a:r>
            <a:r>
              <a:rPr lang="en-US" dirty="0"/>
              <a:t>G</a:t>
            </a:r>
            <a:r>
              <a:rPr lang="en-US" baseline="-25000" dirty="0"/>
              <a:t>K</a:t>
            </a:r>
            <a:r>
              <a:rPr lang="en-US" dirty="0" smtClean="0"/>
              <a:t>(PASSWORD) 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76200" y="3657600"/>
            <a:ext cx="9067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953000" y="5505272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48653" y="685800"/>
            <a:ext cx="3390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Stored password is G</a:t>
            </a:r>
            <a:r>
              <a:rPr lang="en-US" baseline="-25000" dirty="0" smtClean="0"/>
              <a:t>K</a:t>
            </a:r>
            <a:r>
              <a:rPr lang="en-US" dirty="0" smtClean="0"/>
              <a:t>(password1)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448653" y="4154269"/>
            <a:ext cx="3390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Stored password is G</a:t>
            </a:r>
            <a:r>
              <a:rPr lang="en-US" baseline="-25000" dirty="0" smtClean="0"/>
              <a:t>K</a:t>
            </a:r>
            <a:r>
              <a:rPr lang="en-US" dirty="0" smtClean="0"/>
              <a:t>(password1)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97516" y="3653135"/>
            <a:ext cx="3948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Typo tolerant case (e.g., C</a:t>
            </a:r>
            <a:r>
              <a:rPr lang="en-US" sz="2400" b="1" baseline="-25000" dirty="0" smtClean="0"/>
              <a:t>top2</a:t>
            </a:r>
            <a:r>
              <a:rPr lang="en-US" sz="2400" b="1" dirty="0" smtClean="0"/>
              <a:t>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44764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9" grpId="0"/>
      <p:bldP spid="32" grpId="0"/>
      <p:bldP spid="35" grpId="0"/>
      <p:bldP spid="5" grpId="0"/>
      <p:bldP spid="6" grpId="0"/>
      <p:bldP spid="7" grpId="0"/>
      <p:bldP spid="42" grpId="0"/>
      <p:bldP spid="46" grpId="0"/>
      <p:bldP spid="49" grpId="0"/>
      <p:bldP spid="51" grpId="0"/>
      <p:bldP spid="53" grpId="0"/>
      <p:bldP spid="54" grpId="0"/>
      <p:bldP spid="55" grpId="0"/>
      <p:bldP spid="56" grpId="0"/>
      <p:bldP spid="58" grpId="0"/>
      <p:bldP spid="59" grpId="0"/>
      <p:bldP spid="10" grpId="0"/>
      <p:bldP spid="60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54114"/>
            <a:ext cx="90487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Security gap between exact and tolerant?</a:t>
            </a:r>
            <a:endParaRPr lang="en-US" sz="4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186568" y="914400"/>
            <a:ext cx="1572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/>
              <a:t>Best-case</a:t>
            </a:r>
            <a:endParaRPr lang="en-US" sz="2800" u="sng" dirty="0"/>
          </a:p>
        </p:txBody>
      </p:sp>
      <p:sp>
        <p:nvSpPr>
          <p:cNvPr id="16" name="Rectangle 15"/>
          <p:cNvSpPr/>
          <p:nvPr/>
        </p:nvSpPr>
        <p:spPr>
          <a:xfrm>
            <a:off x="1293374" y="2586335"/>
            <a:ext cx="10600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λ</a:t>
            </a:r>
            <a:r>
              <a:rPr lang="en-US" sz="2400" baseline="-25000" dirty="0" err="1" smtClean="0"/>
              <a:t>q</a:t>
            </a:r>
            <a:r>
              <a:rPr lang="en-US" sz="2400" dirty="0" smtClean="0"/>
              <a:t> =  </a:t>
            </a:r>
            <a:r>
              <a:rPr lang="en-US" sz="2400" dirty="0" err="1" smtClean="0"/>
              <a:t>λ</a:t>
            </a:r>
            <a:r>
              <a:rPr lang="en-US" sz="2400" baseline="-25000" dirty="0" err="1" smtClean="0"/>
              <a:t>q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609600" y="1885890"/>
            <a:ext cx="3397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No password typo of another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1416774" y="2602468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036203" y="353391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35774" y="3200400"/>
            <a:ext cx="220980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pw</a:t>
            </a:r>
            <a:r>
              <a:rPr lang="en-US" baseline="-25000" dirty="0" smtClean="0"/>
              <a:t>1</a:t>
            </a:r>
            <a:r>
              <a:rPr lang="en-US" dirty="0" smtClean="0"/>
              <a:t> =  123456</a:t>
            </a:r>
            <a:endParaRPr lang="en-US" dirty="0"/>
          </a:p>
          <a:p>
            <a:r>
              <a:rPr lang="en-US" dirty="0" smtClean="0"/>
              <a:t>pw</a:t>
            </a:r>
            <a:r>
              <a:rPr lang="en-US" baseline="-25000" dirty="0" smtClean="0"/>
              <a:t>2</a:t>
            </a:r>
            <a:r>
              <a:rPr lang="en-US" dirty="0" smtClean="0"/>
              <a:t> =  12345</a:t>
            </a:r>
            <a:endParaRPr lang="en-US" dirty="0"/>
          </a:p>
          <a:p>
            <a:r>
              <a:rPr lang="en-US" dirty="0" smtClean="0"/>
              <a:t>pw</a:t>
            </a:r>
            <a:r>
              <a:rPr lang="en-US" baseline="-25000" dirty="0" smtClean="0"/>
              <a:t>3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 password</a:t>
            </a:r>
            <a:endParaRPr lang="en-US" dirty="0"/>
          </a:p>
          <a:p>
            <a:r>
              <a:rPr lang="en-US" dirty="0" smtClean="0"/>
              <a:t>pw</a:t>
            </a:r>
            <a:r>
              <a:rPr lang="en-US" baseline="-25000" dirty="0"/>
              <a:t>4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 </a:t>
            </a:r>
            <a:r>
              <a:rPr lang="en-US" dirty="0" err="1" smtClean="0"/>
              <a:t>iloveyou</a:t>
            </a:r>
            <a:endParaRPr lang="en-US" dirty="0"/>
          </a:p>
          <a:p>
            <a:r>
              <a:rPr lang="en-US" dirty="0" smtClean="0"/>
              <a:t>pw</a:t>
            </a:r>
            <a:r>
              <a:rPr lang="en-US" baseline="-25000" dirty="0"/>
              <a:t>5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 password1</a:t>
            </a:r>
          </a:p>
          <a:p>
            <a:r>
              <a:rPr lang="en-US" dirty="0" smtClean="0"/>
              <a:t>pw</a:t>
            </a:r>
            <a:r>
              <a:rPr lang="en-US" baseline="-25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=  </a:t>
            </a:r>
            <a:r>
              <a:rPr lang="en-US" dirty="0" smtClean="0"/>
              <a:t>password123</a:t>
            </a:r>
            <a:endParaRPr lang="en-US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1143000" y="5558135"/>
            <a:ext cx="6763841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Situations in practice will lie somewhere in between:</a:t>
            </a:r>
          </a:p>
          <a:p>
            <a:r>
              <a:rPr lang="en-US" sz="2400" dirty="0" smtClean="0"/>
              <a:t>                                     </a:t>
            </a:r>
            <a:r>
              <a:rPr lang="en-US" sz="2400" dirty="0" err="1" smtClean="0"/>
              <a:t>λ</a:t>
            </a:r>
            <a:r>
              <a:rPr lang="en-US" sz="2400" baseline="-25000" dirty="0" err="1" smtClean="0"/>
              <a:t>q</a:t>
            </a:r>
            <a:r>
              <a:rPr lang="en-US" sz="2400" dirty="0" smtClean="0"/>
              <a:t> ≤  </a:t>
            </a:r>
            <a:r>
              <a:rPr lang="en-US" sz="2400" dirty="0" err="1" smtClean="0"/>
              <a:t>λ</a:t>
            </a:r>
            <a:r>
              <a:rPr lang="en-US" sz="2400" baseline="-25000" dirty="0" err="1" smtClean="0"/>
              <a:t>q</a:t>
            </a:r>
            <a:r>
              <a:rPr lang="en-US" sz="2400" baseline="-25000" dirty="0" smtClean="0"/>
              <a:t>  </a:t>
            </a:r>
            <a:r>
              <a:rPr lang="en-US" sz="2400" dirty="0"/>
              <a:t>≤  3</a:t>
            </a:r>
            <a:r>
              <a:rPr lang="en-US" sz="2400" dirty="0" smtClean="0"/>
              <a:t> </a:t>
            </a:r>
            <a:r>
              <a:rPr lang="en-US" sz="2400" dirty="0" err="1" smtClean="0"/>
              <a:t>λ</a:t>
            </a:r>
            <a:r>
              <a:rPr lang="en-US" sz="2400" baseline="-25000" dirty="0" err="1" smtClean="0"/>
              <a:t>q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6096000" y="914400"/>
            <a:ext cx="1832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/>
              <a:t>Worst-case</a:t>
            </a:r>
            <a:endParaRPr lang="en-US" sz="2800" u="sng" dirty="0"/>
          </a:p>
        </p:txBody>
      </p:sp>
      <p:sp>
        <p:nvSpPr>
          <p:cNvPr id="25" name="Rectangle 24"/>
          <p:cNvSpPr/>
          <p:nvPr/>
        </p:nvSpPr>
        <p:spPr>
          <a:xfrm>
            <a:off x="6398774" y="2586335"/>
            <a:ext cx="1216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λ</a:t>
            </a:r>
            <a:r>
              <a:rPr lang="en-US" sz="2400" baseline="-25000" dirty="0" err="1" smtClean="0"/>
              <a:t>q</a:t>
            </a:r>
            <a:r>
              <a:rPr lang="en-US" sz="2400" dirty="0" smtClean="0"/>
              <a:t> = 3 </a:t>
            </a:r>
            <a:r>
              <a:rPr lang="en-US" sz="2400" dirty="0" err="1" smtClean="0"/>
              <a:t>λ</a:t>
            </a:r>
            <a:r>
              <a:rPr lang="en-US" sz="2400" baseline="-25000" dirty="0" err="1" smtClean="0"/>
              <a:t>q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5257800" y="1686623"/>
            <a:ext cx="365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All passwords typos of another. Passwords uniformly distributed</a:t>
            </a:r>
            <a:endParaRPr lang="en-US" sz="2000" dirty="0"/>
          </a:p>
        </p:txBody>
      </p:sp>
      <p:sp>
        <p:nvSpPr>
          <p:cNvPr id="27" name="TextBox 26"/>
          <p:cNvSpPr txBox="1"/>
          <p:nvPr/>
        </p:nvSpPr>
        <p:spPr>
          <a:xfrm>
            <a:off x="6522174" y="2602468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419600" y="5867400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5867400" y="3200400"/>
            <a:ext cx="220980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pw</a:t>
            </a:r>
            <a:r>
              <a:rPr lang="en-US" baseline="-25000" dirty="0" smtClean="0"/>
              <a:t>1</a:t>
            </a:r>
            <a:r>
              <a:rPr lang="en-US" dirty="0" smtClean="0"/>
              <a:t> =  password</a:t>
            </a:r>
            <a:endParaRPr lang="en-US" dirty="0"/>
          </a:p>
          <a:p>
            <a:r>
              <a:rPr lang="en-US" dirty="0" smtClean="0"/>
              <a:t>pw</a:t>
            </a:r>
            <a:r>
              <a:rPr lang="en-US" baseline="-25000" dirty="0" smtClean="0"/>
              <a:t>2</a:t>
            </a:r>
            <a:r>
              <a:rPr lang="en-US" dirty="0" smtClean="0"/>
              <a:t> =  PASSWORD</a:t>
            </a:r>
            <a:endParaRPr lang="en-US" dirty="0"/>
          </a:p>
          <a:p>
            <a:r>
              <a:rPr lang="en-US" dirty="0" smtClean="0"/>
              <a:t>pw</a:t>
            </a:r>
            <a:r>
              <a:rPr lang="en-US" baseline="-25000" dirty="0" smtClean="0"/>
              <a:t>3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 Password</a:t>
            </a:r>
            <a:endParaRPr lang="en-US" dirty="0"/>
          </a:p>
          <a:p>
            <a:r>
              <a:rPr lang="en-US" dirty="0" smtClean="0"/>
              <a:t>pw</a:t>
            </a:r>
            <a:r>
              <a:rPr lang="en-US" baseline="-25000" dirty="0"/>
              <a:t>4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 </a:t>
            </a:r>
            <a:r>
              <a:rPr lang="en-US" dirty="0" err="1" smtClean="0"/>
              <a:t>Loveyou</a:t>
            </a:r>
            <a:endParaRPr lang="en-US" dirty="0"/>
          </a:p>
          <a:p>
            <a:r>
              <a:rPr lang="en-US" dirty="0" smtClean="0"/>
              <a:t>pw</a:t>
            </a:r>
            <a:r>
              <a:rPr lang="en-US" baseline="-25000" dirty="0" smtClean="0"/>
              <a:t>5</a:t>
            </a:r>
            <a:r>
              <a:rPr lang="en-US" dirty="0" smtClean="0"/>
              <a:t> =  </a:t>
            </a:r>
            <a:r>
              <a:rPr lang="en-US" dirty="0" err="1" smtClean="0"/>
              <a:t>loveyou</a:t>
            </a:r>
            <a:endParaRPr lang="en-US" dirty="0" smtClean="0"/>
          </a:p>
          <a:p>
            <a:r>
              <a:rPr lang="en-US" dirty="0" smtClean="0"/>
              <a:t>pw</a:t>
            </a:r>
            <a:r>
              <a:rPr lang="en-US" baseline="-25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=  </a:t>
            </a:r>
            <a:r>
              <a:rPr lang="en-US" dirty="0" smtClean="0"/>
              <a:t>LOVEYOU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06634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4745" y="152400"/>
            <a:ext cx="5579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Free corrections theorem</a:t>
            </a:r>
            <a:endParaRPr lang="en-US" sz="4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685801" y="990600"/>
            <a:ext cx="7467600" cy="120032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err="1" smtClean="0"/>
              <a:t>Thm</a:t>
            </a:r>
            <a:r>
              <a:rPr lang="en-US" sz="2400" b="1" dirty="0" smtClean="0"/>
              <a:t>.</a:t>
            </a:r>
            <a:r>
              <a:rPr lang="en-US" sz="2400" dirty="0" smtClean="0"/>
              <a:t> For any password distribution, set of correctors C, and adversarial query budget q, there exists a typo-tolerant checker for which </a:t>
            </a:r>
            <a:r>
              <a:rPr lang="en-US" sz="2400" dirty="0" err="1"/>
              <a:t>λ</a:t>
            </a:r>
            <a:r>
              <a:rPr lang="en-US" sz="2400" baseline="-25000" dirty="0" err="1"/>
              <a:t>q</a:t>
            </a:r>
            <a:r>
              <a:rPr lang="en-US" sz="2400" dirty="0" smtClean="0"/>
              <a:t> =  </a:t>
            </a:r>
            <a:r>
              <a:rPr lang="en-US" sz="2400" dirty="0" err="1" smtClean="0"/>
              <a:t>λ</a:t>
            </a:r>
            <a:r>
              <a:rPr lang="en-US" sz="2400" baseline="-25000" dirty="0" err="1" smtClean="0"/>
              <a:t>q</a:t>
            </a:r>
            <a:r>
              <a:rPr lang="en-US" sz="2400" baseline="-25000" dirty="0" smtClean="0"/>
              <a:t> </a:t>
            </a:r>
            <a:r>
              <a:rPr lang="en-US" sz="2400" dirty="0"/>
              <a:t> 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50077" y="1727165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5800" y="2362200"/>
            <a:ext cx="78401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Construction:</a:t>
            </a:r>
          </a:p>
          <a:p>
            <a:r>
              <a:rPr lang="en-US" sz="2400" dirty="0" smtClean="0"/>
              <a:t>For any password, check as many typos as one can while ensuring correctness and that </a:t>
            </a:r>
            <a:r>
              <a:rPr lang="en-US" sz="2400" dirty="0" err="1" smtClean="0"/>
              <a:t>Σ</a:t>
            </a:r>
            <a:r>
              <a:rPr lang="en-US" sz="2400" baseline="-25000" dirty="0" err="1" smtClean="0"/>
              <a:t>pw</a:t>
            </a:r>
            <a:r>
              <a:rPr lang="en-US" sz="2400" baseline="-25000" dirty="0"/>
              <a:t> </a:t>
            </a:r>
            <a:r>
              <a:rPr lang="en-US" sz="2400" baseline="-25000" dirty="0" smtClean="0"/>
              <a:t>in</a:t>
            </a:r>
            <a:r>
              <a:rPr lang="en-US" sz="2400" dirty="0" smtClean="0"/>
              <a:t> </a:t>
            </a:r>
            <a:r>
              <a:rPr lang="en-US" sz="2400" baseline="-25000" dirty="0" smtClean="0"/>
              <a:t>ball</a:t>
            </a:r>
            <a:r>
              <a:rPr lang="en-US" sz="2400" dirty="0" smtClean="0"/>
              <a:t>  </a:t>
            </a:r>
            <a:r>
              <a:rPr lang="en-US" sz="2400" dirty="0" err="1"/>
              <a:t>Pr</a:t>
            </a:r>
            <a:r>
              <a:rPr lang="en-US" sz="2400" dirty="0"/>
              <a:t>[ </a:t>
            </a:r>
            <a:r>
              <a:rPr lang="en-US" sz="2400" dirty="0" smtClean="0"/>
              <a:t>pw</a:t>
            </a:r>
            <a:r>
              <a:rPr lang="en-US" sz="2400" baseline="-25000" dirty="0"/>
              <a:t> </a:t>
            </a:r>
            <a:r>
              <a:rPr lang="en-US" sz="2400" dirty="0" smtClean="0"/>
              <a:t>]  ≤   </a:t>
            </a:r>
            <a:r>
              <a:rPr lang="en-US" sz="2400" dirty="0" err="1" smtClean="0"/>
              <a:t>Pr</a:t>
            </a:r>
            <a:r>
              <a:rPr lang="en-US" sz="2400" dirty="0" smtClean="0"/>
              <a:t>[</a:t>
            </a:r>
            <a:r>
              <a:rPr lang="en-US" sz="2400" dirty="0" err="1" smtClean="0"/>
              <a:t>pw</a:t>
            </a:r>
            <a:r>
              <a:rPr lang="en-US" sz="2400" baseline="-25000" dirty="0" err="1" smtClean="0"/>
              <a:t>q</a:t>
            </a:r>
            <a:r>
              <a:rPr lang="en-US" sz="2400" dirty="0" smtClean="0"/>
              <a:t>]</a:t>
            </a:r>
          </a:p>
          <a:p>
            <a:endParaRPr lang="en-US" sz="2400" dirty="0"/>
          </a:p>
          <a:p>
            <a:r>
              <a:rPr lang="en-US" sz="2400" dirty="0" smtClean="0"/>
              <a:t>Ensures optimal adversarial strategy is to query pw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,…,</a:t>
            </a:r>
            <a:r>
              <a:rPr lang="en-US" sz="2400" dirty="0" err="1" smtClean="0"/>
              <a:t>pw</a:t>
            </a:r>
            <a:r>
              <a:rPr lang="en-US" sz="2400" baseline="-25000" dirty="0" err="1" smtClean="0"/>
              <a:t>q</a:t>
            </a:r>
            <a:r>
              <a:rPr lang="en-US" sz="2400" baseline="-25000" dirty="0" smtClean="0"/>
              <a:t> </a:t>
            </a:r>
            <a:r>
              <a:rPr lang="en-US" sz="2400" dirty="0" smtClean="0"/>
              <a:t>against typo-tolerant checker. Same as for strict checker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529150" y="5467587"/>
            <a:ext cx="2872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Remaining questions: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3962400" y="4953000"/>
            <a:ext cx="4816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(1) Theorem rests on construction  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knowing exact password distribution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3962400" y="5791200"/>
            <a:ext cx="4054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(2) Non-optimal attackers may get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improvements</a:t>
            </a:r>
            <a:endParaRPr lang="en-US" sz="2000" dirty="0"/>
          </a:p>
        </p:txBody>
      </p:sp>
      <p:sp>
        <p:nvSpPr>
          <p:cNvPr id="15" name="Left Brace 14"/>
          <p:cNvSpPr/>
          <p:nvPr/>
        </p:nvSpPr>
        <p:spPr>
          <a:xfrm>
            <a:off x="3352800" y="4876800"/>
            <a:ext cx="748476" cy="1676400"/>
          </a:xfrm>
          <a:prstGeom prst="leftBrace">
            <a:avLst>
              <a:gd name="adj1" fmla="val 3661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378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6" grpId="0"/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4745" y="152400"/>
            <a:ext cx="58876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Empirical security analyses</a:t>
            </a:r>
            <a:endParaRPr 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1066800"/>
            <a:ext cx="5951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Use password leaks as empirical password distributions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726206"/>
            <a:ext cx="2362200" cy="5859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1258" t="11057" r="12170" b="24760"/>
          <a:stretch/>
        </p:blipFill>
        <p:spPr>
          <a:xfrm>
            <a:off x="6961224" y="1436807"/>
            <a:ext cx="1534447" cy="6920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5902" y="381000"/>
            <a:ext cx="1949498" cy="4976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8600" y="2263914"/>
            <a:ext cx="73917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Simulate attacker following greedy strategy for typo-tolerant checker </a:t>
            </a:r>
          </a:p>
          <a:p>
            <a:r>
              <a:rPr lang="en-US" sz="2000" dirty="0" smtClean="0"/>
              <a:t>Assume attacker knows challenge distribution exactly</a:t>
            </a:r>
            <a:endParaRPr lang="en-US" sz="20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377047"/>
              </p:ext>
            </p:extLst>
          </p:nvPr>
        </p:nvGraphicFramePr>
        <p:xfrm>
          <a:off x="1546611" y="3200400"/>
          <a:ext cx="60960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Challenge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Correctors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Exact</a:t>
                      </a:r>
                      <a:r>
                        <a:rPr lang="en-US" baseline="0" dirty="0" smtClean="0"/>
                        <a:t> success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Greedy</a:t>
                      </a:r>
                      <a:r>
                        <a:rPr lang="en-US" baseline="0" dirty="0" smtClean="0"/>
                        <a:t> strategy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phpbb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r>
                        <a:rPr lang="en-US" baseline="-25000" dirty="0" smtClean="0"/>
                        <a:t>top2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5.50%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5.50%   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phpbb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r>
                        <a:rPr lang="en-US" baseline="-25000" dirty="0" smtClean="0"/>
                        <a:t>top3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5.50%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5.51%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Myspace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r>
                        <a:rPr lang="en-US" baseline="-25000" dirty="0" smtClean="0"/>
                        <a:t>top2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2.86%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2.89%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Myspace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r>
                        <a:rPr lang="en-US" baseline="-25000" dirty="0" smtClean="0"/>
                        <a:t>top3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2.86%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3.18%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81000" y="4114800"/>
            <a:ext cx="876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 = 100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28600" y="1688068"/>
            <a:ext cx="67326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Typo-tolerant checker estimates distribution using </a:t>
            </a:r>
            <a:r>
              <a:rPr lang="en-US" sz="2000" dirty="0" err="1"/>
              <a:t>RockYou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228600" y="5613737"/>
            <a:ext cx="74066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Attackers that estimate challenge distribution incorrectly: </a:t>
            </a:r>
          </a:p>
          <a:p>
            <a:r>
              <a:rPr lang="en-US" sz="2000" dirty="0" smtClean="0"/>
              <a:t>	Often perform worse when trying to take advantage of tolerance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(See paper for details)</a:t>
            </a:r>
          </a:p>
        </p:txBody>
      </p:sp>
    </p:spTree>
    <p:extLst>
      <p:ext uri="{BB962C8B-B14F-4D97-AF65-F5344CB8AC3E}">
        <p14:creationId xmlns:p14="http://schemas.microsoft.com/office/powerpoint/2010/main" val="2658000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838200" y="1676400"/>
            <a:ext cx="7467600" cy="16002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Carefully designed typo-tolerant checkers can improve user experience w/o degrading security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5093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 smtClean="0"/>
              <a:t>Today’s talk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457200" y="1066800"/>
            <a:ext cx="8458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/>
              <a:t>Pythia</a:t>
            </a:r>
            <a:r>
              <a:rPr lang="en-US" sz="3200" dirty="0"/>
              <a:t>: </a:t>
            </a:r>
            <a:r>
              <a:rPr lang="en-US" sz="3200" dirty="0" smtClean="0"/>
              <a:t>moving beyond “</a:t>
            </a:r>
            <a:r>
              <a:rPr lang="en-US" sz="3200" dirty="0"/>
              <a:t>h</a:t>
            </a:r>
            <a:r>
              <a:rPr lang="en-US" sz="3200" dirty="0" smtClean="0"/>
              <a:t>ash &amp; hope”</a:t>
            </a:r>
            <a:endParaRPr lang="en-US" sz="3200" b="1" dirty="0"/>
          </a:p>
        </p:txBody>
      </p:sp>
      <p:sp>
        <p:nvSpPr>
          <p:cNvPr id="8" name="Rectangle 7"/>
          <p:cNvSpPr/>
          <p:nvPr/>
        </p:nvSpPr>
        <p:spPr>
          <a:xfrm>
            <a:off x="533400" y="1683603"/>
            <a:ext cx="7848600" cy="830997"/>
          </a:xfrm>
          <a:prstGeom prst="rect">
            <a:avLst/>
          </a:prstGeom>
          <a:ln w="38100" cmpd="sng"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smtClean="0"/>
              <a:t>Harden hashes with off-system secret key using </a:t>
            </a:r>
          </a:p>
          <a:p>
            <a:r>
              <a:rPr lang="en-US" sz="2400" b="1" i="1" dirty="0" smtClean="0"/>
              <a:t>partially oblivious pseudorandom function </a:t>
            </a:r>
            <a:r>
              <a:rPr lang="en-US" sz="2400" dirty="0" smtClean="0"/>
              <a:t>protocol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2362200" y="2602468"/>
            <a:ext cx="6129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Everspaugh</a:t>
            </a:r>
            <a:r>
              <a:rPr lang="en-US" dirty="0" smtClean="0"/>
              <a:t>, </a:t>
            </a:r>
            <a:r>
              <a:rPr lang="en-US" dirty="0" err="1" smtClean="0"/>
              <a:t>Chatterjee</a:t>
            </a:r>
            <a:r>
              <a:rPr lang="en-US" dirty="0" smtClean="0"/>
              <a:t>, Scott, </a:t>
            </a:r>
            <a:r>
              <a:rPr lang="en-US" dirty="0" err="1" smtClean="0"/>
              <a:t>Juels</a:t>
            </a:r>
            <a:r>
              <a:rPr lang="en-US" dirty="0" smtClean="0"/>
              <a:t>, R. – USENIX Security 2015]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3048000"/>
            <a:ext cx="8458200" cy="6051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Typo-tolerant password checking</a:t>
            </a:r>
            <a:endParaRPr lang="en-US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533400" y="3653135"/>
            <a:ext cx="7848600" cy="830997"/>
          </a:xfrm>
          <a:prstGeom prst="rect">
            <a:avLst/>
          </a:prstGeom>
          <a:ln w="38100" cmpd="sng"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smtClean="0"/>
              <a:t>In-depth study of typos in user-chosen passwords</a:t>
            </a:r>
            <a:endParaRPr lang="en-US" sz="2400" dirty="0"/>
          </a:p>
          <a:p>
            <a:r>
              <a:rPr lang="en-US" sz="2400" dirty="0" smtClean="0"/>
              <a:t>Show how to allow typos without harming security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24200" y="4507468"/>
            <a:ext cx="536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[</a:t>
            </a:r>
            <a:r>
              <a:rPr lang="en-US" dirty="0" err="1" smtClean="0"/>
              <a:t>Chatterjee</a:t>
            </a:r>
            <a:r>
              <a:rPr lang="en-US" dirty="0" smtClean="0"/>
              <a:t>, </a:t>
            </a:r>
            <a:r>
              <a:rPr lang="en-US" dirty="0" err="1" smtClean="0"/>
              <a:t>Athayle</a:t>
            </a:r>
            <a:r>
              <a:rPr lang="en-US" dirty="0" smtClean="0"/>
              <a:t>, </a:t>
            </a:r>
            <a:r>
              <a:rPr lang="en-US" dirty="0" err="1" smtClean="0"/>
              <a:t>Akawhe</a:t>
            </a:r>
            <a:r>
              <a:rPr lang="en-US" dirty="0" smtClean="0"/>
              <a:t>, </a:t>
            </a:r>
            <a:r>
              <a:rPr lang="en-US" dirty="0" err="1" smtClean="0"/>
              <a:t>Juels</a:t>
            </a:r>
            <a:r>
              <a:rPr lang="en-US" dirty="0" smtClean="0"/>
              <a:t>, R. – Oakland 2016]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4953001"/>
            <a:ext cx="8458200" cy="6857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 err="1" smtClean="0"/>
              <a:t>NoCrack</a:t>
            </a:r>
            <a:r>
              <a:rPr lang="en-US" dirty="0" smtClean="0"/>
              <a:t>:  password-vault based honey encryption</a:t>
            </a:r>
            <a:endParaRPr lang="en-US" dirty="0" smtClean="0"/>
          </a:p>
        </p:txBody>
      </p:sp>
      <p:sp>
        <p:nvSpPr>
          <p:cNvPr id="10" name="Rectangle 9"/>
          <p:cNvSpPr/>
          <p:nvPr/>
        </p:nvSpPr>
        <p:spPr>
          <a:xfrm>
            <a:off x="533400" y="5562599"/>
            <a:ext cx="7848600" cy="830997"/>
          </a:xfrm>
          <a:prstGeom prst="rect">
            <a:avLst/>
          </a:prstGeom>
          <a:ln w="38100" cmpd="sng"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smtClean="0"/>
              <a:t>Decrypting a </a:t>
            </a:r>
            <a:r>
              <a:rPr lang="en-US" sz="2400" dirty="0" err="1" smtClean="0"/>
              <a:t>ciphertext</a:t>
            </a:r>
            <a:r>
              <a:rPr lang="en-US" sz="2400" dirty="0" smtClean="0"/>
              <a:t> with any number of </a:t>
            </a:r>
            <a:r>
              <a:rPr lang="en-US" sz="2400" b="1" i="1" dirty="0"/>
              <a:t>*wrong*</a:t>
            </a:r>
            <a:r>
              <a:rPr lang="en-US" sz="2400" dirty="0"/>
              <a:t> </a:t>
            </a:r>
            <a:r>
              <a:rPr lang="en-US" sz="2400" dirty="0" smtClean="0"/>
              <a:t>passwords yields fake, but plausible, plaintexts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397234" y="6400799"/>
            <a:ext cx="272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Juels</a:t>
            </a:r>
            <a:r>
              <a:rPr lang="en-US" dirty="0" smtClean="0"/>
              <a:t>, R. – </a:t>
            </a:r>
            <a:r>
              <a:rPr lang="en-US" dirty="0" err="1" smtClean="0"/>
              <a:t>Eurocrypt</a:t>
            </a:r>
            <a:r>
              <a:rPr lang="en-US" dirty="0" smtClean="0"/>
              <a:t> 2014]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10155" y="6407786"/>
            <a:ext cx="4624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Chatterjee</a:t>
            </a:r>
            <a:r>
              <a:rPr lang="en-US" dirty="0" smtClean="0"/>
              <a:t>, </a:t>
            </a:r>
            <a:r>
              <a:rPr lang="en-US" dirty="0" err="1" smtClean="0"/>
              <a:t>Bonneau</a:t>
            </a:r>
            <a:r>
              <a:rPr lang="en-US" dirty="0" smtClean="0"/>
              <a:t>, </a:t>
            </a:r>
            <a:r>
              <a:rPr lang="en-US" dirty="0" err="1" smtClean="0"/>
              <a:t>Juels</a:t>
            </a:r>
            <a:r>
              <a:rPr lang="en-US" dirty="0" smtClean="0"/>
              <a:t>, R. – Oakland 2015]</a:t>
            </a:r>
          </a:p>
        </p:txBody>
      </p:sp>
    </p:spTree>
    <p:extLst>
      <p:ext uri="{BB962C8B-B14F-4D97-AF65-F5344CB8AC3E}">
        <p14:creationId xmlns:p14="http://schemas.microsoft.com/office/powerpoint/2010/main" val="2614664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5" grpId="0"/>
      <p:bldP spid="1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4745" y="152400"/>
            <a:ext cx="52341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Password vault services</a:t>
            </a:r>
            <a:endParaRPr lang="en-US" sz="40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088032"/>
            <a:ext cx="7391400" cy="144866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6400800"/>
            <a:ext cx="4470400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643" y="5130800"/>
            <a:ext cx="1117600" cy="1117600"/>
          </a:xfrm>
          <a:prstGeom prst="rect">
            <a:avLst/>
          </a:prstGeom>
        </p:spPr>
      </p:pic>
      <p:pic>
        <p:nvPicPr>
          <p:cNvPr id="29" name="Picture 2" descr="C:\Program Files\Microsoft Office\MEDIA\CAGCAT10\j0292020.wm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38600" y="1867823"/>
            <a:ext cx="960884" cy="911901"/>
          </a:xfrm>
          <a:prstGeom prst="rect">
            <a:avLst/>
          </a:prstGeom>
          <a:noFill/>
        </p:spPr>
      </p:pic>
      <p:pic>
        <p:nvPicPr>
          <p:cNvPr id="30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934200" y="990600"/>
            <a:ext cx="693227" cy="1371600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7627823" y="1301543"/>
            <a:ext cx="1462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Ashley </a:t>
            </a:r>
          </a:p>
          <a:p>
            <a:r>
              <a:rPr lang="en-US" dirty="0" err="1" smtClean="0"/>
              <a:t>Madison.com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5132325" y="2514600"/>
            <a:ext cx="1659117" cy="42002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4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934596" y="2477423"/>
            <a:ext cx="693227" cy="1371600"/>
          </a:xfrm>
          <a:prstGeom prst="rect">
            <a:avLst/>
          </a:prstGeom>
          <a:noFill/>
        </p:spPr>
      </p:pic>
      <p:sp>
        <p:nvSpPr>
          <p:cNvPr id="35" name="TextBox 34"/>
          <p:cNvSpPr txBox="1"/>
          <p:nvPr/>
        </p:nvSpPr>
        <p:spPr>
          <a:xfrm>
            <a:off x="6159498" y="3544223"/>
            <a:ext cx="2674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Password manager service</a:t>
            </a:r>
          </a:p>
          <a:p>
            <a:r>
              <a:rPr lang="en-US" dirty="0" smtClean="0"/>
              <a:t>stores </a:t>
            </a:r>
            <a:r>
              <a:rPr lang="en-US" dirty="0" err="1" smtClean="0"/>
              <a:t>ciphertext</a:t>
            </a:r>
            <a:r>
              <a:rPr lang="en-US" dirty="0" smtClean="0"/>
              <a:t> C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1840645" y="2478076"/>
            <a:ext cx="1315282" cy="4937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Encrypt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2233921" y="1595735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pw</a:t>
            </a:r>
            <a:endParaRPr lang="en-US" sz="2400" dirty="0"/>
          </a:p>
        </p:txBody>
      </p:sp>
      <p:cxnSp>
        <p:nvCxnSpPr>
          <p:cNvPr id="42" name="Straight Arrow Connector 41"/>
          <p:cNvCxnSpPr>
            <a:endCxn id="40" idx="0"/>
          </p:cNvCxnSpPr>
          <p:nvPr/>
        </p:nvCxnSpPr>
        <p:spPr>
          <a:xfrm>
            <a:off x="2498286" y="2020876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62000" y="2514600"/>
            <a:ext cx="447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endParaRPr lang="en-US" sz="2400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386330" y="2743200"/>
            <a:ext cx="4543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3155927" y="2743200"/>
            <a:ext cx="3838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715000" y="2738735"/>
            <a:ext cx="34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</a:t>
            </a:r>
            <a:endParaRPr lang="en-US" sz="2400" dirty="0"/>
          </a:p>
        </p:txBody>
      </p:sp>
      <p:sp>
        <p:nvSpPr>
          <p:cNvPr id="51" name="TextBox 50"/>
          <p:cNvSpPr txBox="1"/>
          <p:nvPr/>
        </p:nvSpPr>
        <p:spPr>
          <a:xfrm>
            <a:off x="3537427" y="2514600"/>
            <a:ext cx="34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</a:t>
            </a:r>
            <a:endParaRPr lang="en-US" sz="2400" dirty="0"/>
          </a:p>
        </p:txBody>
      </p:sp>
      <p:sp>
        <p:nvSpPr>
          <p:cNvPr id="52" name="TextBox 51"/>
          <p:cNvSpPr txBox="1"/>
          <p:nvPr/>
        </p:nvSpPr>
        <p:spPr>
          <a:xfrm>
            <a:off x="457200" y="914400"/>
            <a:ext cx="4446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secret </a:t>
            </a:r>
            <a:r>
              <a:rPr lang="en-US" sz="2000" b="1" i="1" dirty="0" smtClean="0"/>
              <a:t>master password</a:t>
            </a:r>
            <a:r>
              <a:rPr lang="en-US" sz="2000" dirty="0" smtClean="0"/>
              <a:t> user remembers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H="1" flipV="1">
            <a:off x="1028671" y="2976266"/>
            <a:ext cx="266729" cy="6101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57200" y="3600271"/>
            <a:ext cx="53783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Message is set of </a:t>
            </a:r>
            <a:r>
              <a:rPr lang="en-US" b="1" i="1" dirty="0" smtClean="0"/>
              <a:t>login credential(s) </a:t>
            </a:r>
            <a:r>
              <a:rPr lang="en-US" dirty="0" smtClean="0"/>
              <a:t>for user’s websites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User-selected passwords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Automatically generated passwords</a:t>
            </a:r>
          </a:p>
        </p:txBody>
      </p:sp>
      <p:cxnSp>
        <p:nvCxnSpPr>
          <p:cNvPr id="55" name="Straight Arrow Connector 54"/>
          <p:cNvCxnSpPr/>
          <p:nvPr/>
        </p:nvCxnSpPr>
        <p:spPr>
          <a:xfrm flipH="1">
            <a:off x="2486719" y="1316926"/>
            <a:ext cx="104081" cy="4356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5132325" y="1595735"/>
            <a:ext cx="1659116" cy="461665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140619" y="1143000"/>
            <a:ext cx="12601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Credential</a:t>
            </a:r>
          </a:p>
          <a:p>
            <a:r>
              <a:rPr lang="en-US" sz="2000" dirty="0" smtClean="0"/>
              <a:t>from M</a:t>
            </a:r>
            <a:endParaRPr lang="en-US" sz="2000" dirty="0"/>
          </a:p>
        </p:txBody>
      </p:sp>
      <p:pic>
        <p:nvPicPr>
          <p:cNvPr id="69" name="Picture 5" descr="C:\Documents and Settings\rist\Local Settings\Temporary Internet Files\Content.IE5\RRKU6J6Q\MCj03491210000[1].wmf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39000" y="2441103"/>
            <a:ext cx="1260475" cy="11453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72068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5" descr="C:\Documents and Settings\rist\Local Settings\Temporary Internet Files\Content.IE5\RRKU6J6Q\MCj03491210000[1]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4591998"/>
            <a:ext cx="1260475" cy="1145326"/>
          </a:xfrm>
          <a:prstGeom prst="rect">
            <a:avLst/>
          </a:prstGeom>
          <a:noFill/>
        </p:spPr>
      </p:pic>
      <p:sp>
        <p:nvSpPr>
          <p:cNvPr id="56" name="TextBox 55"/>
          <p:cNvSpPr txBox="1"/>
          <p:nvPr/>
        </p:nvSpPr>
        <p:spPr>
          <a:xfrm>
            <a:off x="1371600" y="4419600"/>
            <a:ext cx="342368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/>
              <a:t>Step 1:  Trial decryptions</a:t>
            </a:r>
          </a:p>
          <a:p>
            <a:r>
              <a:rPr lang="en-US" sz="2400" dirty="0" smtClean="0"/>
              <a:t>M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&lt;-  Decrypt(pw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,C)</a:t>
            </a:r>
          </a:p>
          <a:p>
            <a:r>
              <a:rPr lang="en-US" sz="2400" dirty="0" smtClean="0"/>
              <a:t>M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&lt;-  Decrypt(pw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,C)</a:t>
            </a:r>
          </a:p>
          <a:p>
            <a:r>
              <a:rPr lang="en-US" sz="2400" dirty="0" smtClean="0"/>
              <a:t>M</a:t>
            </a:r>
            <a:r>
              <a:rPr lang="en-US" sz="2400" baseline="-25000" dirty="0" smtClean="0"/>
              <a:t>3</a:t>
            </a:r>
            <a:r>
              <a:rPr lang="en-US" sz="2400" dirty="0" smtClean="0"/>
              <a:t> &lt;-  Decrypt(pw</a:t>
            </a:r>
            <a:r>
              <a:rPr lang="en-US" sz="2400" baseline="-25000" dirty="0" smtClean="0"/>
              <a:t>3</a:t>
            </a:r>
            <a:r>
              <a:rPr lang="en-US" sz="2400" dirty="0" smtClean="0"/>
              <a:t>,C)</a:t>
            </a:r>
          </a:p>
          <a:p>
            <a:r>
              <a:rPr lang="en-US" sz="2400" dirty="0" smtClean="0"/>
              <a:t>…</a:t>
            </a:r>
          </a:p>
        </p:txBody>
      </p:sp>
      <p:pic>
        <p:nvPicPr>
          <p:cNvPr id="24" name="Picture 2" descr="C:\Program Files\Microsoft Office\MEDIA\CAGCAT10\j0292020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4516" y="1374099"/>
            <a:ext cx="960884" cy="911901"/>
          </a:xfrm>
          <a:prstGeom prst="rect">
            <a:avLst/>
          </a:prstGeom>
          <a:noFill/>
        </p:spPr>
      </p:pic>
      <p:sp>
        <p:nvSpPr>
          <p:cNvPr id="25" name="Rectangle 24"/>
          <p:cNvSpPr/>
          <p:nvPr/>
        </p:nvSpPr>
        <p:spPr>
          <a:xfrm>
            <a:off x="1579818" y="2173276"/>
            <a:ext cx="1315282" cy="4937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Encrypt</a:t>
            </a:r>
            <a:endParaRPr lang="en-US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1973094" y="1443335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pw</a:t>
            </a:r>
            <a:endParaRPr lang="en-US" sz="2400" dirty="0"/>
          </a:p>
        </p:txBody>
      </p:sp>
      <p:cxnSp>
        <p:nvCxnSpPr>
          <p:cNvPr id="27" name="Straight Arrow Connector 26"/>
          <p:cNvCxnSpPr>
            <a:endCxn id="25" idx="0"/>
          </p:cNvCxnSpPr>
          <p:nvPr/>
        </p:nvCxnSpPr>
        <p:spPr>
          <a:xfrm>
            <a:off x="2237459" y="1905000"/>
            <a:ext cx="0" cy="2682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18991" y="2199391"/>
            <a:ext cx="447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endParaRPr lang="en-US" sz="2400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1125503" y="2438400"/>
            <a:ext cx="4543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895100" y="2438400"/>
            <a:ext cx="3838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276600" y="2209800"/>
            <a:ext cx="34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</a:t>
            </a:r>
            <a:endParaRPr lang="en-US" sz="2400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2197328" y="1164526"/>
            <a:ext cx="48542" cy="4356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33400" y="5715000"/>
            <a:ext cx="34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192562" y="2819400"/>
            <a:ext cx="72389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Message is a </a:t>
            </a:r>
            <a:r>
              <a:rPr lang="en-US" b="1" i="1" dirty="0"/>
              <a:t>login </a:t>
            </a:r>
            <a:r>
              <a:rPr lang="en-US" b="1" i="1" dirty="0" smtClean="0"/>
              <a:t>credential </a:t>
            </a:r>
            <a:r>
              <a:rPr lang="en-US" dirty="0"/>
              <a:t>for user’s </a:t>
            </a:r>
            <a:r>
              <a:rPr lang="en-US" dirty="0" smtClean="0"/>
              <a:t>websites. Say M has two passwords: 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User-selected </a:t>
            </a:r>
            <a:r>
              <a:rPr lang="en-US" dirty="0" smtClean="0"/>
              <a:t>password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Automatically generated password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64745" y="152400"/>
            <a:ext cx="8130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Brute-force attacks against encryption</a:t>
            </a:r>
            <a:endParaRPr lang="en-US" sz="4000" dirty="0"/>
          </a:p>
        </p:txBody>
      </p:sp>
      <p:sp>
        <p:nvSpPr>
          <p:cNvPr id="19" name="TextBox 18"/>
          <p:cNvSpPr txBox="1"/>
          <p:nvPr/>
        </p:nvSpPr>
        <p:spPr>
          <a:xfrm>
            <a:off x="5581894" y="1611868"/>
            <a:ext cx="3028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123456,</a:t>
            </a:r>
            <a:r>
              <a:rPr lang="en-US" dirty="0"/>
              <a:t> </a:t>
            </a:r>
            <a:r>
              <a:rPr lang="en-US" dirty="0" smtClean="0"/>
              <a:t>12345, 123456789, …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64744" y="762000"/>
            <a:ext cx="8817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master password likely to fall in short sequence of guesses pw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,pw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,pw</a:t>
            </a:r>
            <a:r>
              <a:rPr lang="en-US" sz="2000" baseline="-25000" dirty="0" smtClean="0"/>
              <a:t>3</a:t>
            </a:r>
            <a:r>
              <a:rPr lang="en-US" sz="2000" dirty="0" smtClean="0"/>
              <a:t>, …</a:t>
            </a:r>
            <a:endParaRPr lang="en-US" sz="2000" baseline="-25000" dirty="0" smtClean="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6096000" y="1143000"/>
            <a:ext cx="304800" cy="4356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6705600" y="1143000"/>
            <a:ext cx="304800" cy="4356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467600" y="1164526"/>
            <a:ext cx="152400" cy="4141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147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4745" y="152400"/>
            <a:ext cx="88807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Problems w/ password checking systems</a:t>
            </a:r>
            <a:endParaRPr lang="en-US" sz="4000" b="1" dirty="0"/>
          </a:p>
        </p:txBody>
      </p:sp>
      <p:pic>
        <p:nvPicPr>
          <p:cNvPr id="5" name="Picture 2" descr="C:\Program Files\Microsoft Office\MEDIA\CAGCAT10\j0292020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4393" y="1110423"/>
            <a:ext cx="960884" cy="911901"/>
          </a:xfrm>
          <a:prstGeom prst="rect">
            <a:avLst/>
          </a:prstGeom>
          <a:noFill/>
        </p:spPr>
      </p:pic>
      <p:pic>
        <p:nvPicPr>
          <p:cNvPr id="6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43400" y="990600"/>
            <a:ext cx="693227" cy="1371600"/>
          </a:xfrm>
          <a:prstGeom prst="rect">
            <a:avLst/>
          </a:prstGeom>
          <a:noFill/>
        </p:spPr>
      </p:pic>
      <p:cxnSp>
        <p:nvCxnSpPr>
          <p:cNvPr id="8" name="Straight Arrow Connector 7"/>
          <p:cNvCxnSpPr/>
          <p:nvPr/>
        </p:nvCxnSpPr>
        <p:spPr>
          <a:xfrm flipH="1">
            <a:off x="2133600" y="1595735"/>
            <a:ext cx="2067041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286000" y="1143000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tom, password1</a:t>
            </a:r>
            <a:endParaRPr lang="en-US" sz="2000" dirty="0"/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77505"/>
              </p:ext>
            </p:extLst>
          </p:nvPr>
        </p:nvGraphicFramePr>
        <p:xfrm>
          <a:off x="5379652" y="1066800"/>
          <a:ext cx="2087948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0134"/>
                <a:gridCol w="130781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password1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alice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123456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p@ssword</a:t>
                      </a:r>
                      <a:r>
                        <a:rPr lang="en-US" dirty="0" smtClean="0"/>
                        <a:t>!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335538" y="1944469"/>
            <a:ext cx="769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Login </a:t>
            </a:r>
          </a:p>
          <a:p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54131" y="2514600"/>
            <a:ext cx="2717670" cy="1446550"/>
          </a:xfrm>
          <a:prstGeom prst="rect">
            <a:avLst/>
          </a:prstGeom>
          <a:noFill/>
          <a:ln w="38100" cmpd="sng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People often enter </a:t>
            </a:r>
          </a:p>
          <a:p>
            <a:r>
              <a:rPr lang="en-US" sz="2400" dirty="0" smtClean="0"/>
              <a:t>wrong password: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Typos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Memory errors</a:t>
            </a:r>
            <a:endParaRPr lang="en-US" sz="2000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133600" y="1850056"/>
            <a:ext cx="685800" cy="664544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352800" y="3154740"/>
            <a:ext cx="5384670" cy="2062103"/>
          </a:xfrm>
          <a:prstGeom prst="rect">
            <a:avLst/>
          </a:prstGeom>
          <a:noFill/>
          <a:ln w="38100" cmpd="sng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Passwords databases must be protected: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Server compromise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Exfiltration attacks (e.g., SQL injection)</a:t>
            </a:r>
          </a:p>
          <a:p>
            <a:r>
              <a:rPr lang="en-US" sz="2400" dirty="0" smtClean="0"/>
              <a:t>Widespread practice: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Apply hashing w/ salts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Hope slows down attacks enough</a:t>
            </a:r>
            <a:endParaRPr lang="en-US" sz="2000" dirty="0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5486399" y="2286000"/>
            <a:ext cx="304801" cy="86874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267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4745" y="152400"/>
            <a:ext cx="81300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Brute-force attacks against encryption</a:t>
            </a:r>
            <a:endParaRPr lang="en-US" sz="4000" dirty="0"/>
          </a:p>
        </p:txBody>
      </p:sp>
      <p:pic>
        <p:nvPicPr>
          <p:cNvPr id="49" name="Picture 5" descr="C:\Documents and Settings\rist\Local Settings\Temporary Internet Files\Content.IE5\RRKU6J6Q\MCj03491210000[1]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4591998"/>
            <a:ext cx="1260475" cy="1145326"/>
          </a:xfrm>
          <a:prstGeom prst="rect">
            <a:avLst/>
          </a:prstGeom>
          <a:noFill/>
        </p:spPr>
      </p:pic>
      <p:sp>
        <p:nvSpPr>
          <p:cNvPr id="56" name="TextBox 55"/>
          <p:cNvSpPr txBox="1"/>
          <p:nvPr/>
        </p:nvSpPr>
        <p:spPr>
          <a:xfrm>
            <a:off x="1371600" y="4419600"/>
            <a:ext cx="342368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/>
              <a:t>Step 1:  Trial decryptions</a:t>
            </a:r>
          </a:p>
          <a:p>
            <a:r>
              <a:rPr lang="en-US" sz="2400" dirty="0" smtClean="0"/>
              <a:t>M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&lt;-  Decrypt(pw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,C)</a:t>
            </a:r>
          </a:p>
          <a:p>
            <a:r>
              <a:rPr lang="en-US" sz="2400" dirty="0" smtClean="0"/>
              <a:t>M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&lt;-  Decrypt(pw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,C)</a:t>
            </a:r>
          </a:p>
          <a:p>
            <a:r>
              <a:rPr lang="en-US" sz="2400" dirty="0" smtClean="0"/>
              <a:t>M</a:t>
            </a:r>
            <a:r>
              <a:rPr lang="en-US" sz="2400" baseline="-25000" dirty="0" smtClean="0"/>
              <a:t>3</a:t>
            </a:r>
            <a:r>
              <a:rPr lang="en-US" sz="2400" dirty="0" smtClean="0"/>
              <a:t> &lt;-  Decrypt(pw</a:t>
            </a:r>
            <a:r>
              <a:rPr lang="en-US" sz="2400" baseline="-25000" dirty="0" smtClean="0"/>
              <a:t>3</a:t>
            </a:r>
            <a:r>
              <a:rPr lang="en-US" sz="2400" dirty="0" smtClean="0"/>
              <a:t>,C)</a:t>
            </a:r>
          </a:p>
          <a:p>
            <a:r>
              <a:rPr lang="en-US" sz="2400" dirty="0" smtClean="0"/>
              <a:t>…</a:t>
            </a:r>
          </a:p>
        </p:txBody>
      </p:sp>
      <p:pic>
        <p:nvPicPr>
          <p:cNvPr id="24" name="Picture 2" descr="C:\Program Files\Microsoft Office\MEDIA\CAGCAT10\j0292020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4516" y="1374099"/>
            <a:ext cx="960884" cy="911901"/>
          </a:xfrm>
          <a:prstGeom prst="rect">
            <a:avLst/>
          </a:prstGeom>
          <a:noFill/>
        </p:spPr>
      </p:pic>
      <p:sp>
        <p:nvSpPr>
          <p:cNvPr id="25" name="Rectangle 24"/>
          <p:cNvSpPr/>
          <p:nvPr/>
        </p:nvSpPr>
        <p:spPr>
          <a:xfrm>
            <a:off x="1579818" y="2173276"/>
            <a:ext cx="1315282" cy="4937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Encrypt</a:t>
            </a:r>
            <a:endParaRPr lang="en-US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1973094" y="1443335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pw</a:t>
            </a:r>
            <a:endParaRPr lang="en-US" sz="2400" dirty="0"/>
          </a:p>
        </p:txBody>
      </p:sp>
      <p:cxnSp>
        <p:nvCxnSpPr>
          <p:cNvPr id="27" name="Straight Arrow Connector 26"/>
          <p:cNvCxnSpPr>
            <a:endCxn id="25" idx="0"/>
          </p:cNvCxnSpPr>
          <p:nvPr/>
        </p:nvCxnSpPr>
        <p:spPr>
          <a:xfrm>
            <a:off x="2237459" y="1905000"/>
            <a:ext cx="0" cy="2682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18991" y="2199391"/>
            <a:ext cx="447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endParaRPr lang="en-US" sz="2400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1125503" y="2438400"/>
            <a:ext cx="4543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895100" y="2438400"/>
            <a:ext cx="3838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276600" y="2209800"/>
            <a:ext cx="34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</a:t>
            </a:r>
            <a:endParaRPr lang="en-US" sz="2400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2197328" y="1164526"/>
            <a:ext cx="48542" cy="4356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33400" y="5715000"/>
            <a:ext cx="34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5410200" y="4419600"/>
            <a:ext cx="357231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/>
              <a:t>Step 2:  Find true plaintext</a:t>
            </a:r>
            <a:endParaRPr lang="en-US" sz="2400" b="1" dirty="0" smtClean="0"/>
          </a:p>
          <a:p>
            <a:r>
              <a:rPr lang="en-US" sz="2400" dirty="0" smtClean="0"/>
              <a:t>M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= </a:t>
            </a:r>
            <a:r>
              <a:rPr lang="en-US" sz="2400" dirty="0"/>
              <a:t>{</a:t>
            </a:r>
            <a:r>
              <a:rPr lang="en-US" sz="2400" dirty="0" err="1"/>
              <a:t>ީ</a:t>
            </a:r>
            <a:r>
              <a:rPr lang="en-US" sz="2400" dirty="0"/>
              <a:t>)*h?</a:t>
            </a:r>
            <a:r>
              <a:rPr lang="en-US" sz="2400" dirty="0" smtClean="0"/>
              <a:t>% , </a:t>
            </a:r>
            <a:r>
              <a:rPr lang="en-US" sz="2400" dirty="0"/>
              <a:t>趬?%?U?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M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= princess </a:t>
            </a:r>
            <a:r>
              <a:rPr lang="en-US" sz="2400" dirty="0"/>
              <a:t>, AfB!541@1</a:t>
            </a:r>
            <a:endParaRPr lang="en-US" sz="2400" dirty="0" smtClean="0"/>
          </a:p>
          <a:p>
            <a:r>
              <a:rPr lang="en-US" sz="2400" dirty="0" smtClean="0"/>
              <a:t>M</a:t>
            </a:r>
            <a:r>
              <a:rPr lang="en-US" sz="2400" baseline="-25000" dirty="0" smtClean="0"/>
              <a:t>3</a:t>
            </a:r>
            <a:r>
              <a:rPr lang="en-US" sz="2400" dirty="0" smtClean="0"/>
              <a:t> </a:t>
            </a:r>
            <a:r>
              <a:rPr lang="en-US" sz="2400" dirty="0"/>
              <a:t>= E?\Q??:</a:t>
            </a:r>
            <a:r>
              <a:rPr lang="en-US" sz="2400" dirty="0" smtClean="0"/>
              <a:t>? , </a:t>
            </a:r>
            <a:r>
              <a:rPr lang="en-US" sz="2400" dirty="0"/>
              <a:t>+</a:t>
            </a:r>
            <a:r>
              <a:rPr lang="en-US" sz="2400" dirty="0" err="1"/>
              <a:t>ܐ?Ҫ</a:t>
            </a:r>
            <a:r>
              <a:rPr lang="en-US" sz="2400" dirty="0"/>
              <a:t>?=K`</a:t>
            </a:r>
            <a:endParaRPr lang="en-US" sz="2400" dirty="0" smtClean="0"/>
          </a:p>
          <a:p>
            <a:r>
              <a:rPr lang="en-US" sz="2400" dirty="0" smtClean="0"/>
              <a:t>…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4800600" y="5181600"/>
            <a:ext cx="60960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5410200" y="5029200"/>
            <a:ext cx="3505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410200" y="5791200"/>
            <a:ext cx="3505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92562" y="2819400"/>
            <a:ext cx="73006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Message is a </a:t>
            </a:r>
            <a:r>
              <a:rPr lang="en-US" b="1" i="1" dirty="0"/>
              <a:t>login </a:t>
            </a:r>
            <a:r>
              <a:rPr lang="en-US" b="1" i="1" dirty="0" smtClean="0"/>
              <a:t>credential </a:t>
            </a:r>
            <a:r>
              <a:rPr lang="en-US" dirty="0"/>
              <a:t>for user’s </a:t>
            </a:r>
            <a:r>
              <a:rPr lang="en-US" dirty="0" smtClean="0"/>
              <a:t>websites. Say M has two passwords: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User-selected password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Automatically generated password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581894" y="1611868"/>
            <a:ext cx="3028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123456,</a:t>
            </a:r>
            <a:r>
              <a:rPr lang="en-US" dirty="0"/>
              <a:t> </a:t>
            </a:r>
            <a:r>
              <a:rPr lang="en-US" dirty="0" smtClean="0"/>
              <a:t>12345, 123456789, …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64744" y="762000"/>
            <a:ext cx="8817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master password likely to fall in short sequence of guesses pw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,pw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,pw</a:t>
            </a:r>
            <a:r>
              <a:rPr lang="en-US" sz="2000" baseline="-25000" dirty="0" smtClean="0"/>
              <a:t>3</a:t>
            </a:r>
            <a:r>
              <a:rPr lang="en-US" sz="2000" dirty="0" smtClean="0"/>
              <a:t>, …</a:t>
            </a:r>
            <a:endParaRPr lang="en-US" sz="2000" baseline="-25000" dirty="0" smtClean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096000" y="1143000"/>
            <a:ext cx="304800" cy="4356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6705600" y="1143000"/>
            <a:ext cx="304800" cy="4356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7467600" y="1164526"/>
            <a:ext cx="152400" cy="4141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ounded Rectangular Callout 34"/>
          <p:cNvSpPr/>
          <p:nvPr/>
        </p:nvSpPr>
        <p:spPr>
          <a:xfrm>
            <a:off x="5410200" y="3357265"/>
            <a:ext cx="3352800" cy="909935"/>
          </a:xfrm>
          <a:prstGeom prst="wedgeRoundRectCallout">
            <a:avLst>
              <a:gd name="adj1" fmla="val -19430"/>
              <a:gd name="adj2" fmla="val 78895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Most bytes won’t even be valid human-readable ASCII. </a:t>
            </a:r>
          </a:p>
          <a:p>
            <a:r>
              <a:rPr lang="en-US" dirty="0" smtClean="0"/>
              <a:t>Easy to discard</a:t>
            </a:r>
          </a:p>
        </p:txBody>
      </p:sp>
    </p:spTree>
    <p:extLst>
      <p:ext uri="{BB962C8B-B14F-4D97-AF65-F5344CB8AC3E}">
        <p14:creationId xmlns:p14="http://schemas.microsoft.com/office/powerpoint/2010/main" val="1206298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3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6200" y="304800"/>
            <a:ext cx="8906312" cy="1938992"/>
            <a:chOff x="76200" y="4419600"/>
            <a:chExt cx="8906312" cy="1938992"/>
          </a:xfrm>
        </p:grpSpPr>
        <p:pic>
          <p:nvPicPr>
            <p:cNvPr id="49" name="Picture 5" descr="C:\Documents and Settings\rist\Local Settings\Temporary Internet Files\Content.IE5\RRKU6J6Q\MCj03491210000[1].wmf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6200" y="4591998"/>
              <a:ext cx="1260475" cy="1145326"/>
            </a:xfrm>
            <a:prstGeom prst="rect">
              <a:avLst/>
            </a:prstGeom>
            <a:noFill/>
          </p:spPr>
        </p:pic>
        <p:sp>
          <p:nvSpPr>
            <p:cNvPr id="56" name="TextBox 55"/>
            <p:cNvSpPr txBox="1"/>
            <p:nvPr/>
          </p:nvSpPr>
          <p:spPr>
            <a:xfrm>
              <a:off x="1371600" y="4419600"/>
              <a:ext cx="3423684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u="sng" dirty="0" smtClean="0"/>
                <a:t>Step 1:  Trial decryptions</a:t>
              </a:r>
            </a:p>
            <a:p>
              <a:r>
                <a:rPr lang="en-US" sz="2400" dirty="0" smtClean="0"/>
                <a:t>M</a:t>
              </a:r>
              <a:r>
                <a:rPr lang="en-US" sz="2400" baseline="-25000" dirty="0" smtClean="0"/>
                <a:t>1</a:t>
              </a:r>
              <a:r>
                <a:rPr lang="en-US" sz="2400" dirty="0" smtClean="0"/>
                <a:t> &lt;-  Decrypt(pw</a:t>
              </a:r>
              <a:r>
                <a:rPr lang="en-US" sz="2400" baseline="-25000" dirty="0" smtClean="0"/>
                <a:t>1</a:t>
              </a:r>
              <a:r>
                <a:rPr lang="en-US" sz="2400" dirty="0" smtClean="0"/>
                <a:t>,C)</a:t>
              </a:r>
            </a:p>
            <a:p>
              <a:r>
                <a:rPr lang="en-US" sz="2400" dirty="0" smtClean="0"/>
                <a:t>M</a:t>
              </a:r>
              <a:r>
                <a:rPr lang="en-US" sz="2400" baseline="-25000" dirty="0" smtClean="0"/>
                <a:t>2</a:t>
              </a:r>
              <a:r>
                <a:rPr lang="en-US" sz="2400" dirty="0" smtClean="0"/>
                <a:t> &lt;-  Decrypt(pw</a:t>
              </a:r>
              <a:r>
                <a:rPr lang="en-US" sz="2400" baseline="-25000" dirty="0" smtClean="0"/>
                <a:t>2</a:t>
              </a:r>
              <a:r>
                <a:rPr lang="en-US" sz="2400" dirty="0" smtClean="0"/>
                <a:t>,C)</a:t>
              </a:r>
            </a:p>
            <a:p>
              <a:r>
                <a:rPr lang="en-US" sz="2400" dirty="0" smtClean="0"/>
                <a:t>M</a:t>
              </a:r>
              <a:r>
                <a:rPr lang="en-US" sz="2400" baseline="-25000" dirty="0" smtClean="0"/>
                <a:t>3</a:t>
              </a:r>
              <a:r>
                <a:rPr lang="en-US" sz="2400" dirty="0" smtClean="0"/>
                <a:t> &lt;-  Decrypt(pw</a:t>
              </a:r>
              <a:r>
                <a:rPr lang="en-US" sz="2400" baseline="-25000" dirty="0" smtClean="0"/>
                <a:t>3</a:t>
              </a:r>
              <a:r>
                <a:rPr lang="en-US" sz="2400" dirty="0" smtClean="0"/>
                <a:t>,C)</a:t>
              </a:r>
            </a:p>
            <a:p>
              <a:r>
                <a:rPr lang="en-US" sz="2400" dirty="0" smtClean="0"/>
                <a:t>…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3400" y="5715000"/>
              <a:ext cx="3487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</a:t>
              </a:r>
              <a:endParaRPr lang="en-US" sz="24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410200" y="4419600"/>
              <a:ext cx="3572312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u="sng" dirty="0" smtClean="0"/>
                <a:t>Step 2:  Find true plaintext</a:t>
              </a:r>
              <a:endParaRPr lang="en-US" sz="2400" b="1" dirty="0" smtClean="0"/>
            </a:p>
            <a:p>
              <a:r>
                <a:rPr lang="en-US" sz="2400" dirty="0"/>
                <a:t>M</a:t>
              </a:r>
              <a:r>
                <a:rPr lang="en-US" sz="2400" baseline="-25000" dirty="0"/>
                <a:t>1</a:t>
              </a:r>
              <a:r>
                <a:rPr lang="en-US" sz="2400" dirty="0"/>
                <a:t> = </a:t>
              </a:r>
              <a:r>
                <a:rPr lang="en-US" sz="2400" dirty="0" smtClean="0"/>
                <a:t>1299827</a:t>
              </a:r>
              <a:endParaRPr lang="en-US" sz="2400" dirty="0"/>
            </a:p>
            <a:p>
              <a:r>
                <a:rPr lang="en-US" sz="2400" dirty="0"/>
                <a:t>M</a:t>
              </a:r>
              <a:r>
                <a:rPr lang="en-US" sz="2400" baseline="-25000" dirty="0"/>
                <a:t>2</a:t>
              </a:r>
              <a:r>
                <a:rPr lang="en-US" sz="2400" dirty="0"/>
                <a:t> = 6123410</a:t>
              </a:r>
            </a:p>
            <a:p>
              <a:r>
                <a:rPr lang="en-US" sz="2400" dirty="0"/>
                <a:t>M</a:t>
              </a:r>
              <a:r>
                <a:rPr lang="en-US" sz="2400" baseline="-25000" dirty="0"/>
                <a:t>3</a:t>
              </a:r>
              <a:r>
                <a:rPr lang="en-US" sz="2400" dirty="0"/>
                <a:t> = 7321162</a:t>
              </a:r>
            </a:p>
            <a:p>
              <a:r>
                <a:rPr lang="en-US" sz="2400" dirty="0" smtClean="0"/>
                <a:t>…</a:t>
              </a: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4800600" y="4800600"/>
              <a:ext cx="609600" cy="4572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5410200" y="5791200"/>
              <a:ext cx="1981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5410200" y="5410200"/>
              <a:ext cx="1981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787847" y="2897992"/>
            <a:ext cx="2793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Make Step 1 harder?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72036" y="406188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1" name="Picture 3" descr="C:\Documents and Settings\rist\My Documents\My Pictures\Microsoft Clip Organizer\j0334096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294" y="3886200"/>
            <a:ext cx="828816" cy="990600"/>
          </a:xfrm>
          <a:prstGeom prst="rect">
            <a:avLst/>
          </a:prstGeom>
          <a:noFill/>
        </p:spPr>
      </p:pic>
      <p:sp>
        <p:nvSpPr>
          <p:cNvPr id="8" name="Oval Callout 7"/>
          <p:cNvSpPr/>
          <p:nvPr/>
        </p:nvSpPr>
        <p:spPr>
          <a:xfrm>
            <a:off x="1295400" y="3581400"/>
            <a:ext cx="2667000" cy="814919"/>
          </a:xfrm>
          <a:prstGeom prst="wedgeEllipseCallout">
            <a:avLst>
              <a:gd name="adj1" fmla="val -53006"/>
              <a:gd name="adj2" fmla="val 6250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Use </a:t>
            </a:r>
            <a:r>
              <a:rPr lang="en-US" dirty="0" smtClean="0"/>
              <a:t>better master passwords!!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59021" y="5181600"/>
            <a:ext cx="35939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PKCS#5</a:t>
            </a:r>
            <a:r>
              <a:rPr lang="en-US" sz="2000" dirty="0"/>
              <a:t> </a:t>
            </a:r>
            <a:r>
              <a:rPr lang="en-US" sz="2000" b="1" dirty="0"/>
              <a:t>/ </a:t>
            </a:r>
            <a:r>
              <a:rPr lang="en-US" sz="2000" b="1" dirty="0" err="1"/>
              <a:t>scrypt</a:t>
            </a:r>
            <a:r>
              <a:rPr lang="en-US" sz="2000" b="1" dirty="0"/>
              <a:t> / </a:t>
            </a:r>
            <a:r>
              <a:rPr lang="en-US" sz="2000" b="1" dirty="0" smtClean="0"/>
              <a:t>argon2</a:t>
            </a:r>
            <a:endParaRPr lang="en-US" sz="2000" b="1" dirty="0"/>
          </a:p>
          <a:p>
            <a:r>
              <a:rPr lang="en-US" sz="2000" dirty="0" smtClean="0"/>
              <a:t>Make trial decryptions slower 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664647" y="2897992"/>
            <a:ext cx="2793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Make Step 2 harder?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241597" y="3581400"/>
            <a:ext cx="31404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Cryptographic camouflage</a:t>
            </a:r>
          </a:p>
          <a:p>
            <a:r>
              <a:rPr lang="en-US" dirty="0" smtClean="0"/>
              <a:t>PKCS#5 style encryption for</a:t>
            </a:r>
          </a:p>
          <a:p>
            <a:r>
              <a:rPr lang="en-US" dirty="0" smtClean="0"/>
              <a:t>bit strings known to be uniform</a:t>
            </a:r>
          </a:p>
          <a:p>
            <a:r>
              <a:rPr lang="en-US" dirty="0"/>
              <a:t>[Hoover, </a:t>
            </a:r>
            <a:r>
              <a:rPr lang="en-US" dirty="0" err="1"/>
              <a:t>Kausik</a:t>
            </a:r>
            <a:r>
              <a:rPr lang="en-US" dirty="0"/>
              <a:t> 1999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203101" y="5221069"/>
            <a:ext cx="3882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/>
              <a:t>Kamouflage</a:t>
            </a:r>
            <a:r>
              <a:rPr lang="en-US" b="1" i="1" dirty="0" smtClean="0"/>
              <a:t> password storage system</a:t>
            </a:r>
          </a:p>
          <a:p>
            <a:r>
              <a:rPr lang="en-US" dirty="0" smtClean="0"/>
              <a:t>[</a:t>
            </a:r>
            <a:r>
              <a:rPr lang="en-US" dirty="0" err="1" smtClean="0"/>
              <a:t>Bojinov</a:t>
            </a:r>
            <a:r>
              <a:rPr lang="en-US" dirty="0" smtClean="0"/>
              <a:t>, </a:t>
            </a:r>
            <a:r>
              <a:rPr lang="en-US" dirty="0" err="1" smtClean="0"/>
              <a:t>Bursztein</a:t>
            </a:r>
            <a:r>
              <a:rPr lang="en-US" dirty="0" smtClean="0"/>
              <a:t>, </a:t>
            </a:r>
            <a:r>
              <a:rPr lang="en-US" dirty="0" err="1" smtClean="0"/>
              <a:t>Boyen</a:t>
            </a:r>
            <a:r>
              <a:rPr lang="en-US" dirty="0" smtClean="0"/>
              <a:t>, </a:t>
            </a:r>
            <a:r>
              <a:rPr lang="en-US" dirty="0" err="1" smtClean="0"/>
              <a:t>Boneh</a:t>
            </a:r>
            <a:r>
              <a:rPr lang="en-US" dirty="0" smtClean="0"/>
              <a:t> 10]</a:t>
            </a:r>
          </a:p>
        </p:txBody>
      </p:sp>
      <p:pic>
        <p:nvPicPr>
          <p:cNvPr id="44" name="Picture 3" descr="C:\Documents and Settings\rist\Local Settings\Temporary Internet Files\Content.IE5\6PGBGX41\MCAN00702_0000[1]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9033" y="5221149"/>
            <a:ext cx="1086367" cy="609600"/>
          </a:xfrm>
          <a:prstGeom prst="rect">
            <a:avLst/>
          </a:prstGeom>
          <a:noFill/>
        </p:spPr>
      </p:pic>
      <p:sp>
        <p:nvSpPr>
          <p:cNvPr id="11" name="Rounded Rectangle 10"/>
          <p:cNvSpPr/>
          <p:nvPr/>
        </p:nvSpPr>
        <p:spPr>
          <a:xfrm>
            <a:off x="1981200" y="2209800"/>
            <a:ext cx="5105400" cy="6542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What can we do?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0" y="5943600"/>
            <a:ext cx="3505200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We give attack that breaks </a:t>
            </a:r>
            <a:r>
              <a:rPr lang="en-US" dirty="0" err="1" smtClean="0"/>
              <a:t>Kamouflage</a:t>
            </a:r>
            <a:r>
              <a:rPr lang="en-US" dirty="0" smtClean="0"/>
              <a:t> [</a:t>
            </a:r>
            <a:r>
              <a:rPr lang="en-US" dirty="0" err="1" smtClean="0"/>
              <a:t>Chatterjee</a:t>
            </a:r>
            <a:r>
              <a:rPr lang="en-US" dirty="0" smtClean="0"/>
              <a:t> et al. 15]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837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Honey Encryption (HE)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29718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Encryption schemes tailored to specific </a:t>
            </a:r>
            <a:r>
              <a:rPr lang="en-US" sz="2400" dirty="0" smtClean="0">
                <a:solidFill>
                  <a:srgbClr val="008000"/>
                </a:solidFill>
              </a:rPr>
              <a:t>message distributions</a:t>
            </a: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69124" y="1872941"/>
            <a:ext cx="1315282" cy="64612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Honey Encrypt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3962400" y="1143000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pw</a:t>
            </a:r>
            <a:endParaRPr lang="en-US" sz="2400" dirty="0"/>
          </a:p>
        </p:txBody>
      </p:sp>
      <p:cxnSp>
        <p:nvCxnSpPr>
          <p:cNvPr id="11" name="Straight Arrow Connector 10"/>
          <p:cNvCxnSpPr>
            <a:endCxn id="9" idx="0"/>
          </p:cNvCxnSpPr>
          <p:nvPr/>
        </p:nvCxnSpPr>
        <p:spPr>
          <a:xfrm>
            <a:off x="4226765" y="1604665"/>
            <a:ext cx="0" cy="2682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743200" y="1985665"/>
            <a:ext cx="447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endParaRPr lang="en-US" sz="24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114809" y="2214265"/>
            <a:ext cx="4543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884406" y="2210440"/>
            <a:ext cx="3838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290027" y="1956578"/>
            <a:ext cx="34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457200" y="3576935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Always at least as secure as conventional PW-based encryption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4198203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Formal message-recovery security </a:t>
            </a:r>
            <a:r>
              <a:rPr lang="en-US" sz="2400" b="1" i="1" dirty="0" smtClean="0"/>
              <a:t>beyond brute-force bound. </a:t>
            </a:r>
            <a:endParaRPr lang="en-US" sz="2400" b="1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1837103" y="5421868"/>
            <a:ext cx="3178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Pr</a:t>
            </a:r>
            <a:r>
              <a:rPr lang="en-US" sz="2400" dirty="0" smtClean="0"/>
              <a:t>[message recovery]  &lt; 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5085824" y="5289563"/>
            <a:ext cx="3146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009624" y="5650468"/>
            <a:ext cx="5092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 2</a:t>
            </a:r>
            <a:r>
              <a:rPr lang="en-US" sz="2000" baseline="30000" dirty="0" smtClean="0"/>
              <a:t>m</a:t>
            </a:r>
            <a:r>
              <a:rPr lang="en-US" sz="2000" dirty="0" smtClean="0"/>
              <a:t>   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5050607" y="5715000"/>
            <a:ext cx="3858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822987" y="535092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241956" y="5248870"/>
            <a:ext cx="17956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Probability of </a:t>
            </a:r>
          </a:p>
          <a:p>
            <a:r>
              <a:rPr lang="en-US" dirty="0" smtClean="0"/>
              <a:t>guessing</a:t>
            </a:r>
          </a:p>
          <a:p>
            <a:r>
              <a:rPr lang="en-US" dirty="0" smtClean="0"/>
              <a:t>master password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76594" y="4572000"/>
            <a:ext cx="67358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We </a:t>
            </a:r>
            <a:r>
              <a:rPr lang="en-US" sz="2400" dirty="0" smtClean="0"/>
              <a:t>can show </a:t>
            </a:r>
            <a:r>
              <a:rPr lang="en-US" sz="2400" b="1" i="1" dirty="0"/>
              <a:t>optimal </a:t>
            </a:r>
            <a:r>
              <a:rPr lang="en-US" sz="2400" b="1" i="1" dirty="0" smtClean="0"/>
              <a:t>decoy security </a:t>
            </a:r>
            <a:r>
              <a:rPr lang="en-US" sz="2400" dirty="0"/>
              <a:t>in </a:t>
            </a:r>
            <a:r>
              <a:rPr lang="en-US" sz="2400" dirty="0" smtClean="0"/>
              <a:t>some cases</a:t>
            </a:r>
            <a:r>
              <a:rPr lang="en-US" sz="2400" b="1" i="1" dirty="0"/>
              <a:t>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0" y="914400"/>
            <a:ext cx="272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Juels</a:t>
            </a:r>
            <a:r>
              <a:rPr lang="en-US" dirty="0" smtClean="0"/>
              <a:t>, R. – </a:t>
            </a:r>
            <a:r>
              <a:rPr lang="en-US" dirty="0" err="1" smtClean="0"/>
              <a:t>Eurocrypt</a:t>
            </a:r>
            <a:r>
              <a:rPr lang="en-US" dirty="0" smtClean="0"/>
              <a:t> 2014]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08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4" grpId="0"/>
      <p:bldP spid="25" grpId="0"/>
      <p:bldP spid="2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1447800" y="1771472"/>
            <a:ext cx="5867400" cy="13716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A framework for HE schemes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85800" y="2302641"/>
            <a:ext cx="447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endParaRPr lang="en-US" sz="2400" dirty="0"/>
          </a:p>
        </p:txBody>
      </p:sp>
      <p:sp>
        <p:nvSpPr>
          <p:cNvPr id="23" name="Rectangle 22"/>
          <p:cNvSpPr/>
          <p:nvPr/>
        </p:nvSpPr>
        <p:spPr>
          <a:xfrm>
            <a:off x="4800600" y="2076273"/>
            <a:ext cx="2286000" cy="8381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Password-based encryption</a:t>
            </a:r>
            <a:endParaRPr lang="en-US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5658906" y="1159639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pw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1752600" y="2000073"/>
            <a:ext cx="2286000" cy="9905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Distribution-transforming encoder</a:t>
            </a:r>
            <a:endParaRPr lang="en-US" sz="2000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038600" y="2533472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7086600" y="2533472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538775" y="3619144"/>
            <a:ext cx="17378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Randomized </a:t>
            </a:r>
          </a:p>
          <a:p>
            <a:r>
              <a:rPr lang="en-US" sz="2400" dirty="0" smtClean="0"/>
              <a:t>encoder 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 flipV="1">
            <a:off x="2362200" y="3219272"/>
            <a:ext cx="116338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652968" y="3600272"/>
            <a:ext cx="3262432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Conventional PKCS#5</a:t>
            </a:r>
          </a:p>
          <a:p>
            <a:r>
              <a:rPr lang="en-US" sz="2400" dirty="0" smtClean="0"/>
              <a:t>style encryption.</a:t>
            </a:r>
          </a:p>
          <a:p>
            <a:r>
              <a:rPr lang="en-US" sz="2400" dirty="0" smtClean="0"/>
              <a:t>No padding, redundancy</a:t>
            </a:r>
            <a:endParaRPr lang="en-US" sz="2400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 flipV="1">
            <a:off x="6324600" y="3219272"/>
            <a:ext cx="1524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28600" y="914400"/>
            <a:ext cx="42391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Let </a:t>
            </a:r>
            <a:r>
              <a:rPr lang="en-US" sz="2400" dirty="0">
                <a:latin typeface="Apple Chancery"/>
                <a:cs typeface="Apple Chancery"/>
              </a:rPr>
              <a:t>M </a:t>
            </a:r>
            <a:r>
              <a:rPr lang="en-US" sz="2400" dirty="0"/>
              <a:t>be </a:t>
            </a:r>
            <a:r>
              <a:rPr lang="en-US" sz="2400" dirty="0" smtClean="0"/>
              <a:t>a message distribution</a:t>
            </a:r>
          </a:p>
          <a:p>
            <a:r>
              <a:rPr lang="en-US" sz="2400" dirty="0" smtClean="0"/>
              <a:t>M </a:t>
            </a:r>
            <a:r>
              <a:rPr lang="en-US" dirty="0" smtClean="0">
                <a:sym typeface="Wingdings"/>
              </a:rPr>
              <a:t></a:t>
            </a:r>
            <a:r>
              <a:rPr lang="en-US" sz="2400" dirty="0" smtClean="0">
                <a:sym typeface="Wingdings"/>
              </a:rPr>
              <a:t> </a:t>
            </a:r>
            <a:r>
              <a:rPr lang="en-US" sz="2400" dirty="0" smtClean="0">
                <a:latin typeface="Apple Chancery"/>
                <a:cs typeface="Apple Chancery"/>
              </a:rPr>
              <a:t>M </a:t>
            </a:r>
            <a:endParaRPr lang="en-US" sz="2400" dirty="0"/>
          </a:p>
        </p:txBody>
      </p:sp>
      <p:sp>
        <p:nvSpPr>
          <p:cNvPr id="57" name="TextBox 56"/>
          <p:cNvSpPr txBox="1"/>
          <p:nvPr/>
        </p:nvSpPr>
        <p:spPr>
          <a:xfrm>
            <a:off x="4267200" y="2514600"/>
            <a:ext cx="326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</a:t>
            </a:r>
            <a:endParaRPr lang="en-US" sz="2400" dirty="0"/>
          </a:p>
        </p:txBody>
      </p:sp>
      <p:sp>
        <p:nvSpPr>
          <p:cNvPr id="52" name="Rectangle 51"/>
          <p:cNvSpPr/>
          <p:nvPr/>
        </p:nvSpPr>
        <p:spPr>
          <a:xfrm>
            <a:off x="1447800" y="1771472"/>
            <a:ext cx="5867400" cy="13716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Honey</a:t>
            </a:r>
          </a:p>
          <a:p>
            <a:pPr algn="ctr"/>
            <a:r>
              <a:rPr lang="en-US" sz="2800" dirty="0" smtClean="0"/>
              <a:t>Encrypt</a:t>
            </a:r>
            <a:endParaRPr lang="en-US" sz="2800" dirty="0"/>
          </a:p>
        </p:txBody>
      </p:sp>
      <p:cxnSp>
        <p:nvCxnSpPr>
          <p:cNvPr id="13" name="Straight Arrow Connector 12"/>
          <p:cNvCxnSpPr>
            <a:stCxn id="12" idx="3"/>
          </p:cNvCxnSpPr>
          <p:nvPr/>
        </p:nvCxnSpPr>
        <p:spPr>
          <a:xfrm>
            <a:off x="1133609" y="2533474"/>
            <a:ext cx="61899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6" idx="2"/>
            <a:endCxn id="23" idx="0"/>
          </p:cNvCxnSpPr>
          <p:nvPr/>
        </p:nvCxnSpPr>
        <p:spPr>
          <a:xfrm>
            <a:off x="5943600" y="1621304"/>
            <a:ext cx="0" cy="4549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1138304" y="2533474"/>
            <a:ext cx="3094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5943600" y="1621304"/>
            <a:ext cx="4695" cy="1501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185627" y="2302641"/>
            <a:ext cx="34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81538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0" grpId="1"/>
      <p:bldP spid="44" grpId="0"/>
      <p:bldP spid="44" grpId="1"/>
      <p:bldP spid="5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1447800" y="1771472"/>
            <a:ext cx="5867400" cy="13716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A framework for HE schemes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85800" y="2302641"/>
            <a:ext cx="447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endParaRPr lang="en-US" sz="2400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1133609" y="2533474"/>
            <a:ext cx="61899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800600" y="2076273"/>
            <a:ext cx="2286000" cy="8381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Password-based decryption</a:t>
            </a:r>
            <a:endParaRPr lang="en-US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5658906" y="1159639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pw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1752600" y="2000073"/>
            <a:ext cx="2286000" cy="9905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Distribution-transforming decoder</a:t>
            </a:r>
            <a:endParaRPr lang="en-US" sz="2000" dirty="0"/>
          </a:p>
        </p:txBody>
      </p:sp>
      <p:cxnSp>
        <p:nvCxnSpPr>
          <p:cNvPr id="30" name="Straight Arrow Connector 29"/>
          <p:cNvCxnSpPr>
            <a:stCxn id="26" idx="2"/>
            <a:endCxn id="23" idx="0"/>
          </p:cNvCxnSpPr>
          <p:nvPr/>
        </p:nvCxnSpPr>
        <p:spPr>
          <a:xfrm>
            <a:off x="5943600" y="1621304"/>
            <a:ext cx="0" cy="4549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038600" y="2533472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7086600" y="2533472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28600" y="914400"/>
            <a:ext cx="42391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Let </a:t>
            </a:r>
            <a:r>
              <a:rPr lang="en-US" sz="2400" dirty="0">
                <a:latin typeface="Apple Chancery"/>
                <a:cs typeface="Apple Chancery"/>
              </a:rPr>
              <a:t>M </a:t>
            </a:r>
            <a:r>
              <a:rPr lang="en-US" sz="2400" dirty="0"/>
              <a:t>be </a:t>
            </a:r>
            <a:r>
              <a:rPr lang="en-US" sz="2400" dirty="0" smtClean="0"/>
              <a:t>a message distribution</a:t>
            </a:r>
          </a:p>
          <a:p>
            <a:r>
              <a:rPr lang="en-US" sz="2400" dirty="0" smtClean="0"/>
              <a:t>M </a:t>
            </a:r>
            <a:r>
              <a:rPr lang="en-US" dirty="0" smtClean="0">
                <a:sym typeface="Wingdings"/>
              </a:rPr>
              <a:t></a:t>
            </a:r>
            <a:r>
              <a:rPr lang="en-US" sz="2400" dirty="0" smtClean="0">
                <a:sym typeface="Wingdings"/>
              </a:rPr>
              <a:t> </a:t>
            </a:r>
            <a:r>
              <a:rPr lang="en-US" sz="2400" dirty="0" smtClean="0">
                <a:latin typeface="Apple Chancery"/>
                <a:cs typeface="Apple Chancery"/>
              </a:rPr>
              <a:t>M 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4267200" y="2514600"/>
            <a:ext cx="326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8185627" y="2302641"/>
            <a:ext cx="34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50230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A framework for HE schemes</a:t>
            </a:r>
            <a:endParaRPr lang="en-US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43375" y="3376137"/>
            <a:ext cx="2890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Fresh sample from </a:t>
            </a:r>
            <a:r>
              <a:rPr lang="en-US" sz="2400" dirty="0">
                <a:latin typeface="Apple Chancery"/>
                <a:cs typeface="Apple Chancery"/>
              </a:rPr>
              <a:t>M</a:t>
            </a:r>
            <a:r>
              <a:rPr lang="en-US" sz="2400" dirty="0" smtClean="0"/>
              <a:t> 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914400" y="3962400"/>
            <a:ext cx="1524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505200" y="3352800"/>
            <a:ext cx="3124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Fresh uniform bit string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28600" y="914400"/>
            <a:ext cx="42391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Let </a:t>
            </a:r>
            <a:r>
              <a:rPr lang="en-US" sz="2400" dirty="0">
                <a:latin typeface="Apple Chancery"/>
                <a:cs typeface="Apple Chancery"/>
              </a:rPr>
              <a:t>M </a:t>
            </a:r>
            <a:r>
              <a:rPr lang="en-US" sz="2400" dirty="0"/>
              <a:t>be </a:t>
            </a:r>
            <a:r>
              <a:rPr lang="en-US" sz="2400" dirty="0" smtClean="0"/>
              <a:t>a message distribution</a:t>
            </a:r>
          </a:p>
          <a:p>
            <a:r>
              <a:rPr lang="en-US" sz="2400" dirty="0" smtClean="0"/>
              <a:t>M </a:t>
            </a:r>
            <a:r>
              <a:rPr lang="en-US" dirty="0" smtClean="0">
                <a:sym typeface="Wingdings"/>
              </a:rPr>
              <a:t></a:t>
            </a:r>
            <a:r>
              <a:rPr lang="en-US" sz="2400" dirty="0" smtClean="0">
                <a:sym typeface="Wingdings"/>
              </a:rPr>
              <a:t> </a:t>
            </a:r>
            <a:r>
              <a:rPr lang="en-US" sz="2400" dirty="0" smtClean="0">
                <a:latin typeface="Apple Chancery"/>
                <a:cs typeface="Apple Chancery"/>
              </a:rPr>
              <a:t>M 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1447800" y="4419600"/>
            <a:ext cx="5867400" cy="13716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609600" y="4950769"/>
            <a:ext cx="524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M’</a:t>
            </a:r>
            <a:endParaRPr lang="en-US" sz="2400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133609" y="5181602"/>
            <a:ext cx="61899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800600" y="4724401"/>
            <a:ext cx="2286000" cy="8381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Password-based decryption</a:t>
            </a:r>
            <a:endParaRPr lang="en-US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5583616" y="3807767"/>
            <a:ext cx="643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dirty="0" smtClean="0"/>
              <a:t>w’</a:t>
            </a:r>
            <a:endParaRPr lang="en-US" sz="2400" dirty="0"/>
          </a:p>
        </p:txBody>
      </p:sp>
      <p:sp>
        <p:nvSpPr>
          <p:cNvPr id="24" name="Rectangle 23"/>
          <p:cNvSpPr/>
          <p:nvPr/>
        </p:nvSpPr>
        <p:spPr>
          <a:xfrm>
            <a:off x="1752600" y="4648201"/>
            <a:ext cx="2286000" cy="9905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Distribution-transforming decoder</a:t>
            </a:r>
            <a:endParaRPr lang="en-US" sz="2000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5943600" y="4269432"/>
            <a:ext cx="1" cy="4549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4038600" y="5181600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Elbow Connector 3"/>
          <p:cNvCxnSpPr>
            <a:endCxn id="21" idx="3"/>
          </p:cNvCxnSpPr>
          <p:nvPr/>
        </p:nvCxnSpPr>
        <p:spPr>
          <a:xfrm rot="5400000">
            <a:off x="6527257" y="3323650"/>
            <a:ext cx="2379195" cy="126050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4495801" y="3962400"/>
            <a:ext cx="214432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267200" y="5181600"/>
            <a:ext cx="402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S’</a:t>
            </a:r>
            <a:endParaRPr lang="en-US" sz="2400" dirty="0"/>
          </a:p>
        </p:txBody>
      </p:sp>
      <p:sp>
        <p:nvSpPr>
          <p:cNvPr id="43" name="Rectangle 42"/>
          <p:cNvSpPr/>
          <p:nvPr/>
        </p:nvSpPr>
        <p:spPr>
          <a:xfrm>
            <a:off x="1447800" y="1771472"/>
            <a:ext cx="5867400" cy="13716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5" name="TextBox 44"/>
          <p:cNvSpPr txBox="1"/>
          <p:nvPr/>
        </p:nvSpPr>
        <p:spPr>
          <a:xfrm>
            <a:off x="685800" y="2302641"/>
            <a:ext cx="447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endParaRPr lang="en-US" sz="2400" dirty="0"/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1133609" y="2533474"/>
            <a:ext cx="61899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4800600" y="2076273"/>
            <a:ext cx="2286000" cy="8381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Password-based decryption</a:t>
            </a:r>
            <a:endParaRPr lang="en-US" sz="2000" dirty="0"/>
          </a:p>
        </p:txBody>
      </p:sp>
      <p:sp>
        <p:nvSpPr>
          <p:cNvPr id="53" name="TextBox 52"/>
          <p:cNvSpPr txBox="1"/>
          <p:nvPr/>
        </p:nvSpPr>
        <p:spPr>
          <a:xfrm>
            <a:off x="5658906" y="1159639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pw</a:t>
            </a:r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1752600" y="2000073"/>
            <a:ext cx="2286000" cy="9905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Distribution-transforming decoder</a:t>
            </a:r>
            <a:endParaRPr lang="en-US" sz="2000" dirty="0"/>
          </a:p>
        </p:txBody>
      </p:sp>
      <p:cxnSp>
        <p:nvCxnSpPr>
          <p:cNvPr id="55" name="Straight Arrow Connector 54"/>
          <p:cNvCxnSpPr>
            <a:stCxn id="53" idx="2"/>
            <a:endCxn id="52" idx="0"/>
          </p:cNvCxnSpPr>
          <p:nvPr/>
        </p:nvCxnSpPr>
        <p:spPr>
          <a:xfrm>
            <a:off x="5943600" y="1621304"/>
            <a:ext cx="0" cy="4549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8185627" y="2302641"/>
            <a:ext cx="34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</a:t>
            </a:r>
            <a:endParaRPr lang="en-US" sz="2400" dirty="0"/>
          </a:p>
        </p:txBody>
      </p:sp>
      <p:cxnSp>
        <p:nvCxnSpPr>
          <p:cNvPr id="57" name="Straight Arrow Connector 56"/>
          <p:cNvCxnSpPr/>
          <p:nvPr/>
        </p:nvCxnSpPr>
        <p:spPr>
          <a:xfrm flipH="1">
            <a:off x="4038600" y="2533472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7086600" y="2533472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267200" y="2514600"/>
            <a:ext cx="326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>
          <a:xfrm>
            <a:off x="6096000" y="3810000"/>
            <a:ext cx="7892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≠ pw</a:t>
            </a:r>
          </a:p>
        </p:txBody>
      </p:sp>
    </p:spTree>
    <p:extLst>
      <p:ext uri="{BB962C8B-B14F-4D97-AF65-F5344CB8AC3E}">
        <p14:creationId xmlns:p14="http://schemas.microsoft.com/office/powerpoint/2010/main" val="3404743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4" grpId="0"/>
      <p:bldP spid="18" grpId="0" animBg="1"/>
      <p:bldP spid="19" grpId="0"/>
      <p:bldP spid="21" grpId="0" animBg="1"/>
      <p:bldP spid="22" grpId="0"/>
      <p:bldP spid="24" grpId="0" animBg="1"/>
      <p:bldP spid="50" grpId="0"/>
      <p:bldP spid="6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1447800" y="1981200"/>
            <a:ext cx="5867400" cy="13716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313" y="0"/>
            <a:ext cx="7682975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HE for user-selected password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85800" y="2512369"/>
            <a:ext cx="447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endParaRPr lang="en-US" sz="2400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1133609" y="2743202"/>
            <a:ext cx="61899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800600" y="2286001"/>
            <a:ext cx="2286000" cy="8381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ym typeface="Wingdings"/>
              </a:rPr>
              <a:t>Password-based decryption</a:t>
            </a:r>
            <a:endParaRPr lang="en-US" sz="2000" dirty="0">
              <a:sym typeface="Wingding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58907" y="1369367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pw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1752600" y="2209801"/>
            <a:ext cx="2286000" cy="9905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Distribution-transforming decoder</a:t>
            </a:r>
            <a:endParaRPr lang="en-US" sz="2000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5943600" y="1831032"/>
            <a:ext cx="1" cy="4549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913560" y="2512369"/>
            <a:ext cx="34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</a:t>
            </a:r>
            <a:endParaRPr lang="en-US" sz="2400" dirty="0"/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4038600" y="2743200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7086600" y="2743200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28600" y="914400"/>
            <a:ext cx="75129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Let </a:t>
            </a:r>
            <a:r>
              <a:rPr lang="en-US" sz="2400" dirty="0">
                <a:latin typeface="Apple Chancery"/>
                <a:cs typeface="Apple Chancery"/>
              </a:rPr>
              <a:t>M </a:t>
            </a:r>
            <a:r>
              <a:rPr lang="en-US" sz="2400" dirty="0"/>
              <a:t>be </a:t>
            </a:r>
            <a:r>
              <a:rPr lang="en-US" sz="2400" dirty="0" smtClean="0"/>
              <a:t>distribution of single human-generated password</a:t>
            </a:r>
          </a:p>
          <a:p>
            <a:r>
              <a:rPr lang="en-US" sz="2400" dirty="0" smtClean="0"/>
              <a:t>M </a:t>
            </a:r>
            <a:r>
              <a:rPr lang="en-US" dirty="0" smtClean="0">
                <a:sym typeface="Wingdings"/>
              </a:rPr>
              <a:t></a:t>
            </a:r>
            <a:r>
              <a:rPr lang="en-US" sz="2400" dirty="0" smtClean="0">
                <a:sym typeface="Wingdings"/>
              </a:rPr>
              <a:t> </a:t>
            </a:r>
            <a:r>
              <a:rPr lang="en-US" sz="2400" dirty="0" smtClean="0">
                <a:latin typeface="Apple Chancery"/>
                <a:cs typeface="Apple Chancery"/>
              </a:rPr>
              <a:t>M 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4267200" y="2724328"/>
            <a:ext cx="326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</a:t>
            </a:r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228600" y="3607475"/>
            <a:ext cx="3412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Need to model </a:t>
            </a:r>
            <a:r>
              <a:rPr lang="en-US" sz="2400" dirty="0" smtClean="0">
                <a:latin typeface="Apple Chancery"/>
                <a:cs typeface="Apple Chancery"/>
              </a:rPr>
              <a:t>M </a:t>
            </a:r>
            <a:r>
              <a:rPr lang="en-US" sz="2400" dirty="0" smtClean="0">
                <a:cs typeface="Apple Chancery"/>
              </a:rPr>
              <a:t>. How? </a:t>
            </a:r>
            <a:endParaRPr lang="en-US" sz="2400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2819400" y="4876800"/>
            <a:ext cx="1828800" cy="1371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Password cracker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53391" y="4230292"/>
            <a:ext cx="441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Train algorithm from password leaks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8600" y="4777026"/>
            <a:ext cx="2209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290729 123456</a:t>
            </a:r>
          </a:p>
          <a:p>
            <a:r>
              <a:rPr lang="en-US" dirty="0"/>
              <a:t>  79076 12345</a:t>
            </a:r>
          </a:p>
          <a:p>
            <a:r>
              <a:rPr lang="en-US" dirty="0"/>
              <a:t>  76789 123456789</a:t>
            </a:r>
          </a:p>
          <a:p>
            <a:r>
              <a:rPr lang="en-US" dirty="0"/>
              <a:t>  59462 password</a:t>
            </a:r>
          </a:p>
          <a:p>
            <a:r>
              <a:rPr lang="en-US" dirty="0"/>
              <a:t>  49952 </a:t>
            </a:r>
            <a:r>
              <a:rPr lang="en-US" dirty="0" err="1"/>
              <a:t>iloveyou</a:t>
            </a:r>
            <a:endParaRPr lang="en-US" dirty="0"/>
          </a:p>
          <a:p>
            <a:r>
              <a:rPr lang="en-US" dirty="0"/>
              <a:t>  33291 </a:t>
            </a:r>
            <a:r>
              <a:rPr lang="en-US" dirty="0" smtClean="0"/>
              <a:t>princess </a:t>
            </a:r>
          </a:p>
          <a:p>
            <a:r>
              <a:rPr lang="en-US" dirty="0" smtClean="0"/>
              <a:t>           …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676317" y="3607475"/>
            <a:ext cx="52643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Key idea: use modern password crackers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        for defense!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4876800" y="5257800"/>
            <a:ext cx="914400" cy="609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949177" y="5221069"/>
            <a:ext cx="28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List of passwords in order of</a:t>
            </a:r>
          </a:p>
          <a:p>
            <a:r>
              <a:rPr lang="en-US" dirty="0" smtClean="0"/>
              <a:t>their likelihood</a:t>
            </a:r>
            <a:endParaRPr lang="en-US" dirty="0"/>
          </a:p>
        </p:txBody>
      </p:sp>
      <p:sp>
        <p:nvSpPr>
          <p:cNvPr id="19" name="Rounded Rectangular Callout 18"/>
          <p:cNvSpPr/>
          <p:nvPr/>
        </p:nvSpPr>
        <p:spPr>
          <a:xfrm>
            <a:off x="4953000" y="6019800"/>
            <a:ext cx="3835249" cy="762000"/>
          </a:xfrm>
          <a:prstGeom prst="wedgeRoundRectCallout">
            <a:avLst>
              <a:gd name="adj1" fmla="val -67153"/>
              <a:gd name="adj2" fmla="val -8615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The cracker </a:t>
            </a:r>
            <a:r>
              <a:rPr lang="en-US" sz="2400" dirty="0" smtClean="0"/>
              <a:t>approximates </a:t>
            </a:r>
            <a:r>
              <a:rPr lang="en-US" sz="2400" dirty="0">
                <a:latin typeface="Apple Chancery"/>
                <a:cs typeface="Apple Chancery"/>
              </a:rPr>
              <a:t>M </a:t>
            </a:r>
            <a:r>
              <a:rPr lang="en-US" sz="2400" dirty="0"/>
              <a:t>  </a:t>
            </a:r>
          </a:p>
        </p:txBody>
      </p:sp>
      <p:sp>
        <p:nvSpPr>
          <p:cNvPr id="35" name="Left Brace 34"/>
          <p:cNvSpPr/>
          <p:nvPr/>
        </p:nvSpPr>
        <p:spPr>
          <a:xfrm rot="10800000">
            <a:off x="1905000" y="4876800"/>
            <a:ext cx="762000" cy="1828800"/>
          </a:xfrm>
          <a:prstGeom prst="leftBrace">
            <a:avLst>
              <a:gd name="adj1" fmla="val 41367"/>
              <a:gd name="adj2" fmla="val 6283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409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/>
      <p:bldP spid="29" grpId="0"/>
      <p:bldP spid="15" grpId="0" animBg="1"/>
      <p:bldP spid="16" grpId="0"/>
      <p:bldP spid="19" grpId="0" animBg="1"/>
      <p:bldP spid="3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1447800" y="1981200"/>
            <a:ext cx="5867400" cy="13716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313" y="0"/>
            <a:ext cx="7682975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HE for user-selected password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85800" y="2512369"/>
            <a:ext cx="447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endParaRPr lang="en-US" sz="2400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1133609" y="2743202"/>
            <a:ext cx="61899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800600" y="2286001"/>
            <a:ext cx="2286000" cy="8381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ym typeface="Wingdings"/>
              </a:rPr>
              <a:t>Password-based decryption</a:t>
            </a:r>
            <a:endParaRPr lang="en-US" sz="2000" dirty="0">
              <a:sym typeface="Wingding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58907" y="1369367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pw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1752600" y="2209801"/>
            <a:ext cx="2286000" cy="9905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Distribution-transforming decoder</a:t>
            </a:r>
            <a:endParaRPr lang="en-US" sz="2000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5943600" y="1831032"/>
            <a:ext cx="1" cy="4549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913560" y="2512369"/>
            <a:ext cx="867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salt,C</a:t>
            </a:r>
            <a:endParaRPr lang="en-US" sz="2400" dirty="0"/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4038600" y="2743200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7086600" y="2743200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28600" y="914400"/>
            <a:ext cx="75129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Let </a:t>
            </a:r>
            <a:r>
              <a:rPr lang="en-US" sz="2400" dirty="0">
                <a:latin typeface="Apple Chancery"/>
                <a:cs typeface="Apple Chancery"/>
              </a:rPr>
              <a:t>M </a:t>
            </a:r>
            <a:r>
              <a:rPr lang="en-US" sz="2400" dirty="0"/>
              <a:t>be </a:t>
            </a:r>
            <a:r>
              <a:rPr lang="en-US" sz="2400" dirty="0" smtClean="0"/>
              <a:t>distribution of single human-generated password</a:t>
            </a:r>
          </a:p>
          <a:p>
            <a:r>
              <a:rPr lang="en-US" sz="2400" dirty="0" smtClean="0"/>
              <a:t>M </a:t>
            </a:r>
            <a:r>
              <a:rPr lang="en-US" dirty="0" smtClean="0">
                <a:sym typeface="Wingdings"/>
              </a:rPr>
              <a:t></a:t>
            </a:r>
            <a:r>
              <a:rPr lang="en-US" sz="2400" dirty="0" smtClean="0">
                <a:sym typeface="Wingdings"/>
              </a:rPr>
              <a:t> </a:t>
            </a:r>
            <a:r>
              <a:rPr lang="en-US" sz="2400" dirty="0" smtClean="0">
                <a:latin typeface="Apple Chancery"/>
                <a:cs typeface="Apple Chancery"/>
              </a:rPr>
              <a:t>M 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4267200" y="2724328"/>
            <a:ext cx="326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</a:t>
            </a:r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228600" y="3607475"/>
            <a:ext cx="3412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Need to model </a:t>
            </a:r>
            <a:r>
              <a:rPr lang="en-US" sz="2400" dirty="0" smtClean="0">
                <a:latin typeface="Apple Chancery"/>
                <a:cs typeface="Apple Chancery"/>
              </a:rPr>
              <a:t>M </a:t>
            </a:r>
            <a:r>
              <a:rPr lang="en-US" sz="2400" dirty="0" smtClean="0">
                <a:cs typeface="Apple Chancery"/>
              </a:rPr>
              <a:t>. How? </a:t>
            </a:r>
            <a:endParaRPr lang="en-US" sz="2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53391" y="4230292"/>
            <a:ext cx="441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Train algorithm from password leaks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76317" y="3607475"/>
            <a:ext cx="5264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Key idea: use modern password crackers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28600" y="4777026"/>
            <a:ext cx="8559816" cy="2031325"/>
            <a:chOff x="228600" y="4777026"/>
            <a:chExt cx="8559816" cy="2031325"/>
          </a:xfrm>
        </p:grpSpPr>
        <p:sp>
          <p:nvSpPr>
            <p:cNvPr id="6" name="Rounded Rectangle 5"/>
            <p:cNvSpPr/>
            <p:nvPr/>
          </p:nvSpPr>
          <p:spPr>
            <a:xfrm>
              <a:off x="2819400" y="4876800"/>
              <a:ext cx="1828800" cy="13716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Password cracker</a:t>
              </a:r>
              <a:endParaRPr lang="en-US" sz="24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28600" y="4777026"/>
              <a:ext cx="2209800" cy="20313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290729 123456</a:t>
              </a:r>
            </a:p>
            <a:p>
              <a:r>
                <a:rPr lang="en-US" dirty="0"/>
                <a:t>  79076 12345</a:t>
              </a:r>
            </a:p>
            <a:p>
              <a:r>
                <a:rPr lang="en-US" dirty="0"/>
                <a:t>  76789 123456789</a:t>
              </a:r>
            </a:p>
            <a:p>
              <a:r>
                <a:rPr lang="en-US" dirty="0"/>
                <a:t>  59462 password</a:t>
              </a:r>
            </a:p>
            <a:p>
              <a:r>
                <a:rPr lang="en-US" dirty="0"/>
                <a:t>  49952 </a:t>
              </a:r>
              <a:r>
                <a:rPr lang="en-US" dirty="0" err="1"/>
                <a:t>iloveyou</a:t>
              </a:r>
              <a:endParaRPr lang="en-US" dirty="0"/>
            </a:p>
            <a:p>
              <a:r>
                <a:rPr lang="en-US" dirty="0"/>
                <a:t>  33291 </a:t>
              </a:r>
              <a:r>
                <a:rPr lang="en-US" dirty="0" smtClean="0"/>
                <a:t>princess </a:t>
              </a:r>
            </a:p>
            <a:p>
              <a:r>
                <a:rPr lang="en-US" dirty="0" smtClean="0"/>
                <a:t>           …</a:t>
              </a:r>
              <a:endParaRPr lang="en-US" dirty="0"/>
            </a:p>
          </p:txBody>
        </p:sp>
        <p:sp>
          <p:nvSpPr>
            <p:cNvPr id="14" name="Left Brace 13"/>
            <p:cNvSpPr/>
            <p:nvPr/>
          </p:nvSpPr>
          <p:spPr>
            <a:xfrm rot="10800000">
              <a:off x="1905000" y="4876800"/>
              <a:ext cx="762000" cy="1828800"/>
            </a:xfrm>
            <a:prstGeom prst="leftBrace">
              <a:avLst>
                <a:gd name="adj1" fmla="val 41367"/>
                <a:gd name="adj2" fmla="val 62836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Arrow 14"/>
            <p:cNvSpPr/>
            <p:nvPr/>
          </p:nvSpPr>
          <p:spPr>
            <a:xfrm>
              <a:off x="4876800" y="5257800"/>
              <a:ext cx="914400" cy="6096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49177" y="5221069"/>
              <a:ext cx="28392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 of passwords in order of</a:t>
              </a:r>
            </a:p>
            <a:p>
              <a:r>
                <a:rPr lang="en-US" dirty="0" smtClean="0"/>
                <a:t>their likelihood</a:t>
              </a:r>
              <a:endParaRPr lang="en-US" dirty="0"/>
            </a:p>
          </p:txBody>
        </p:sp>
        <p:sp>
          <p:nvSpPr>
            <p:cNvPr id="19" name="Rounded Rectangular Callout 18"/>
            <p:cNvSpPr/>
            <p:nvPr/>
          </p:nvSpPr>
          <p:spPr>
            <a:xfrm>
              <a:off x="4953000" y="6019800"/>
              <a:ext cx="3835249" cy="762000"/>
            </a:xfrm>
            <a:prstGeom prst="wedgeRoundRectCallout">
              <a:avLst>
                <a:gd name="adj1" fmla="val -67153"/>
                <a:gd name="adj2" fmla="val -86155"/>
                <a:gd name="adj3" fmla="val 16667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400" dirty="0"/>
                <a:t>The cracker </a:t>
              </a:r>
              <a:r>
                <a:rPr lang="en-US" sz="2400" dirty="0" smtClean="0"/>
                <a:t>approximates </a:t>
              </a:r>
              <a:r>
                <a:rPr lang="en-US" sz="2400" dirty="0">
                  <a:latin typeface="Apple Chancery"/>
                  <a:cs typeface="Apple Chancery"/>
                </a:rPr>
                <a:t>M </a:t>
              </a:r>
              <a:r>
                <a:rPr lang="en-US" sz="2400" dirty="0"/>
                <a:t>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2189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8513E-6 -3.9356E-6 L -0.00139 -0.54644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273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2" grpId="0"/>
      <p:bldP spid="23" grpId="0" animBg="1"/>
      <p:bldP spid="26" grpId="0"/>
      <p:bldP spid="28" grpId="0" animBg="1"/>
      <p:bldP spid="32" grpId="0"/>
      <p:bldP spid="51" grpId="0"/>
      <p:bldP spid="5" grpId="0"/>
      <p:bldP spid="27" grpId="0"/>
      <p:bldP spid="9" grpId="0"/>
      <p:bldP spid="2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313" y="0"/>
            <a:ext cx="7682975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HE for user-selected password</a:t>
            </a:r>
            <a:endParaRPr lang="en-US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214625" y="1024143"/>
            <a:ext cx="8559816" cy="2031325"/>
            <a:chOff x="228600" y="4777026"/>
            <a:chExt cx="8559816" cy="2031325"/>
          </a:xfrm>
        </p:grpSpPr>
        <p:sp>
          <p:nvSpPr>
            <p:cNvPr id="6" name="Rounded Rectangle 5"/>
            <p:cNvSpPr/>
            <p:nvPr/>
          </p:nvSpPr>
          <p:spPr>
            <a:xfrm>
              <a:off x="2819400" y="4876800"/>
              <a:ext cx="1828800" cy="13716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Password cracker</a:t>
              </a:r>
              <a:endParaRPr lang="en-US" sz="24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28600" y="4777026"/>
              <a:ext cx="2209800" cy="20313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290729 123456</a:t>
              </a:r>
            </a:p>
            <a:p>
              <a:r>
                <a:rPr lang="en-US" dirty="0"/>
                <a:t>  79076 12345</a:t>
              </a:r>
            </a:p>
            <a:p>
              <a:r>
                <a:rPr lang="en-US" dirty="0"/>
                <a:t>  76789 123456789</a:t>
              </a:r>
            </a:p>
            <a:p>
              <a:r>
                <a:rPr lang="en-US" dirty="0"/>
                <a:t>  59462 password</a:t>
              </a:r>
            </a:p>
            <a:p>
              <a:r>
                <a:rPr lang="en-US" dirty="0"/>
                <a:t>  49952 </a:t>
              </a:r>
              <a:r>
                <a:rPr lang="en-US" dirty="0" err="1"/>
                <a:t>iloveyou</a:t>
              </a:r>
              <a:endParaRPr lang="en-US" dirty="0"/>
            </a:p>
            <a:p>
              <a:r>
                <a:rPr lang="en-US" dirty="0"/>
                <a:t>  33291 </a:t>
              </a:r>
              <a:r>
                <a:rPr lang="en-US" dirty="0" smtClean="0"/>
                <a:t>princess </a:t>
              </a:r>
            </a:p>
            <a:p>
              <a:r>
                <a:rPr lang="en-US" dirty="0" smtClean="0"/>
                <a:t>           …</a:t>
              </a:r>
              <a:endParaRPr lang="en-US" dirty="0"/>
            </a:p>
          </p:txBody>
        </p:sp>
        <p:sp>
          <p:nvSpPr>
            <p:cNvPr id="14" name="Left Brace 13"/>
            <p:cNvSpPr/>
            <p:nvPr/>
          </p:nvSpPr>
          <p:spPr>
            <a:xfrm rot="10800000">
              <a:off x="1905000" y="4876800"/>
              <a:ext cx="762000" cy="1828800"/>
            </a:xfrm>
            <a:prstGeom prst="leftBrace">
              <a:avLst>
                <a:gd name="adj1" fmla="val 41367"/>
                <a:gd name="adj2" fmla="val 62836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Arrow 14"/>
            <p:cNvSpPr/>
            <p:nvPr/>
          </p:nvSpPr>
          <p:spPr>
            <a:xfrm>
              <a:off x="4876800" y="5257800"/>
              <a:ext cx="914400" cy="6096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49177" y="5221069"/>
              <a:ext cx="28392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List of passwords in order of</a:t>
              </a:r>
            </a:p>
            <a:p>
              <a:r>
                <a:rPr lang="en-US" dirty="0" smtClean="0"/>
                <a:t>their likelihood</a:t>
              </a:r>
              <a:endParaRPr lang="en-US" dirty="0"/>
            </a:p>
          </p:txBody>
        </p:sp>
        <p:sp>
          <p:nvSpPr>
            <p:cNvPr id="19" name="Rounded Rectangular Callout 18"/>
            <p:cNvSpPr/>
            <p:nvPr/>
          </p:nvSpPr>
          <p:spPr>
            <a:xfrm>
              <a:off x="4953000" y="6019800"/>
              <a:ext cx="3835249" cy="762000"/>
            </a:xfrm>
            <a:prstGeom prst="wedgeRoundRectCallout">
              <a:avLst>
                <a:gd name="adj1" fmla="val -67153"/>
                <a:gd name="adj2" fmla="val -86155"/>
                <a:gd name="adj3" fmla="val 16667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400" dirty="0"/>
                <a:t>The cracker </a:t>
              </a:r>
              <a:r>
                <a:rPr lang="en-US" sz="2400" dirty="0" smtClean="0"/>
                <a:t>approximates </a:t>
              </a:r>
              <a:r>
                <a:rPr lang="en-US" sz="2400" dirty="0">
                  <a:latin typeface="Apple Chancery"/>
                  <a:cs typeface="Apple Chancery"/>
                </a:rPr>
                <a:t>M </a:t>
              </a:r>
              <a:r>
                <a:rPr lang="en-US" sz="2400" dirty="0"/>
                <a:t>  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43335" y="3511007"/>
            <a:ext cx="424988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S → W | D | Y | K | R | WW | WD | WY </a:t>
            </a:r>
            <a:r>
              <a:rPr lang="pl-PL" dirty="0" smtClean="0"/>
              <a:t>|…</a:t>
            </a:r>
            <a:endParaRPr lang="pl-PL" dirty="0"/>
          </a:p>
          <a:p>
            <a:r>
              <a:rPr lang="pl-PL" dirty="0"/>
              <a:t>W → &lt;</a:t>
            </a:r>
            <a:r>
              <a:rPr lang="pl-PL" dirty="0" err="1"/>
              <a:t>english-words</a:t>
            </a:r>
            <a:r>
              <a:rPr lang="pl-PL" dirty="0"/>
              <a:t>&gt;L | &lt;</a:t>
            </a:r>
            <a:r>
              <a:rPr lang="pl-PL" dirty="0" err="1"/>
              <a:t>names</a:t>
            </a:r>
            <a:r>
              <a:rPr lang="pl-PL" dirty="0"/>
              <a:t>&gt;L </a:t>
            </a:r>
            <a:endParaRPr lang="pl-PL" dirty="0" smtClean="0"/>
          </a:p>
          <a:p>
            <a:r>
              <a:rPr lang="pl-PL" dirty="0" smtClean="0"/>
              <a:t>D </a:t>
            </a:r>
            <a:r>
              <a:rPr lang="pl-PL" dirty="0"/>
              <a:t>→ &lt;</a:t>
            </a:r>
            <a:r>
              <a:rPr lang="pl-PL" dirty="0" err="1"/>
              <a:t>dates</a:t>
            </a:r>
            <a:r>
              <a:rPr lang="pl-PL" dirty="0"/>
              <a:t>&gt; | &lt;</a:t>
            </a:r>
            <a:r>
              <a:rPr lang="pl-PL" dirty="0" err="1"/>
              <a:t>numbers</a:t>
            </a:r>
            <a:r>
              <a:rPr lang="pl-PL" dirty="0"/>
              <a:t>&gt;</a:t>
            </a:r>
          </a:p>
          <a:p>
            <a:r>
              <a:rPr lang="pl-PL" dirty="0"/>
              <a:t>Y → &lt;</a:t>
            </a:r>
            <a:r>
              <a:rPr lang="pl-PL" dirty="0" err="1"/>
              <a:t>symbols</a:t>
            </a:r>
            <a:r>
              <a:rPr lang="pl-PL" dirty="0"/>
              <a:t>&gt;</a:t>
            </a:r>
          </a:p>
          <a:p>
            <a:r>
              <a:rPr lang="pl-PL" dirty="0"/>
              <a:t>K → &lt;keyboard-</a:t>
            </a:r>
            <a:r>
              <a:rPr lang="pl-PL" dirty="0" err="1"/>
              <a:t>sequence</a:t>
            </a:r>
            <a:r>
              <a:rPr lang="pl-PL" dirty="0"/>
              <a:t>&gt;</a:t>
            </a:r>
          </a:p>
          <a:p>
            <a:r>
              <a:rPr lang="pl-PL" dirty="0"/>
              <a:t>R → &lt;</a:t>
            </a:r>
            <a:r>
              <a:rPr lang="pl-PL" dirty="0" err="1"/>
              <a:t>repeated-characters</a:t>
            </a:r>
            <a:r>
              <a:rPr lang="pl-PL" dirty="0"/>
              <a:t>&gt;</a:t>
            </a:r>
          </a:p>
          <a:p>
            <a:r>
              <a:rPr lang="pl-PL" dirty="0"/>
              <a:t>L → </a:t>
            </a:r>
            <a:r>
              <a:rPr lang="pl-PL" dirty="0" err="1"/>
              <a:t>Capitalize</a:t>
            </a:r>
            <a:r>
              <a:rPr lang="pl-PL" dirty="0"/>
              <a:t> | ALL-CAPS | </a:t>
            </a:r>
            <a:r>
              <a:rPr lang="pl-PL" dirty="0" err="1"/>
              <a:t>all-lower</a:t>
            </a:r>
            <a:r>
              <a:rPr lang="pl-PL" dirty="0"/>
              <a:t> | L33t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3335" y="3048000"/>
            <a:ext cx="6799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Probabilistic context-free grammar [Weir et al. 2009]</a:t>
            </a:r>
            <a:endParaRPr lang="en-US" sz="2400" dirty="0"/>
          </a:p>
        </p:txBody>
      </p:sp>
      <p:sp>
        <p:nvSpPr>
          <p:cNvPr id="11" name="Oval 10"/>
          <p:cNvSpPr/>
          <p:nvPr/>
        </p:nvSpPr>
        <p:spPr>
          <a:xfrm>
            <a:off x="6743700" y="3503187"/>
            <a:ext cx="533400" cy="45854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6172200" y="4342058"/>
            <a:ext cx="533400" cy="45854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</a:t>
            </a:r>
            <a:endParaRPr lang="en-US" dirty="0"/>
          </a:p>
        </p:txBody>
      </p:sp>
      <p:sp>
        <p:nvSpPr>
          <p:cNvPr id="35" name="Oval 34"/>
          <p:cNvSpPr/>
          <p:nvPr/>
        </p:nvSpPr>
        <p:spPr>
          <a:xfrm>
            <a:off x="8000855" y="5180258"/>
            <a:ext cx="533400" cy="45854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7543800" y="4343400"/>
            <a:ext cx="533400" cy="45854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</a:t>
            </a:r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6629400" y="5181600"/>
            <a:ext cx="533400" cy="45854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11" idx="3"/>
            <a:endCxn id="31" idx="7"/>
          </p:cNvCxnSpPr>
          <p:nvPr/>
        </p:nvCxnSpPr>
        <p:spPr>
          <a:xfrm flipH="1">
            <a:off x="6627485" y="3894577"/>
            <a:ext cx="194330" cy="5146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1" idx="5"/>
            <a:endCxn id="37" idx="1"/>
          </p:cNvCxnSpPr>
          <p:nvPr/>
        </p:nvCxnSpPr>
        <p:spPr>
          <a:xfrm>
            <a:off x="7198985" y="3894577"/>
            <a:ext cx="422930" cy="5159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4"/>
            <a:endCxn id="35" idx="1"/>
          </p:cNvCxnSpPr>
          <p:nvPr/>
        </p:nvCxnSpPr>
        <p:spPr>
          <a:xfrm>
            <a:off x="7810500" y="4801942"/>
            <a:ext cx="268470" cy="4454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38" idx="1"/>
          </p:cNvCxnSpPr>
          <p:nvPr/>
        </p:nvCxnSpPr>
        <p:spPr>
          <a:xfrm>
            <a:off x="6553200" y="4800600"/>
            <a:ext cx="154315" cy="4481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6705600" y="5638800"/>
            <a:ext cx="108994" cy="4481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398326" y="6019800"/>
            <a:ext cx="53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lujo</a:t>
            </a:r>
            <a:endParaRPr lang="en-US" dirty="0"/>
          </a:p>
        </p:txBody>
      </p:sp>
      <p:cxnSp>
        <p:nvCxnSpPr>
          <p:cNvPr id="46" name="Straight Arrow Connector 45"/>
          <p:cNvCxnSpPr>
            <a:stCxn id="35" idx="4"/>
          </p:cNvCxnSpPr>
          <p:nvPr/>
        </p:nvCxnSpPr>
        <p:spPr>
          <a:xfrm flipH="1">
            <a:off x="8078971" y="5638800"/>
            <a:ext cx="188584" cy="4481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772400" y="6019800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123</a:t>
            </a:r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7086600" y="6018458"/>
            <a:ext cx="533400" cy="45854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</a:t>
            </a:r>
            <a:endParaRPr lang="en-US" dirty="0"/>
          </a:p>
        </p:txBody>
      </p:sp>
      <p:cxnSp>
        <p:nvCxnSpPr>
          <p:cNvPr id="53" name="Straight Arrow Connector 52"/>
          <p:cNvCxnSpPr>
            <a:endCxn id="52" idx="1"/>
          </p:cNvCxnSpPr>
          <p:nvPr/>
        </p:nvCxnSpPr>
        <p:spPr>
          <a:xfrm>
            <a:off x="7010400" y="5637458"/>
            <a:ext cx="154315" cy="4481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8458200" y="6019800"/>
            <a:ext cx="533400" cy="45854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</a:t>
            </a:r>
            <a:endParaRPr lang="en-US" dirty="0"/>
          </a:p>
        </p:txBody>
      </p:sp>
      <p:cxnSp>
        <p:nvCxnSpPr>
          <p:cNvPr id="56" name="Straight Arrow Connector 55"/>
          <p:cNvCxnSpPr>
            <a:endCxn id="55" idx="1"/>
          </p:cNvCxnSpPr>
          <p:nvPr/>
        </p:nvCxnSpPr>
        <p:spPr>
          <a:xfrm>
            <a:off x="8382000" y="5638800"/>
            <a:ext cx="154315" cy="4481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4595890" y="3511007"/>
            <a:ext cx="157631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Each rule set</a:t>
            </a:r>
          </a:p>
          <a:p>
            <a:r>
              <a:rPr lang="en-US" dirty="0" smtClean="0"/>
              <a:t>has probability </a:t>
            </a:r>
          </a:p>
          <a:p>
            <a:r>
              <a:rPr lang="en-US" dirty="0"/>
              <a:t>d</a:t>
            </a:r>
            <a:r>
              <a:rPr lang="en-US" dirty="0" smtClean="0"/>
              <a:t>istribution</a:t>
            </a:r>
          </a:p>
          <a:p>
            <a:r>
              <a:rPr lang="en-US" dirty="0"/>
              <a:t>a</a:t>
            </a:r>
            <a:r>
              <a:rPr lang="en-US" dirty="0" smtClean="0"/>
              <a:t>ssociated </a:t>
            </a:r>
          </a:p>
          <a:p>
            <a:r>
              <a:rPr lang="en-US" dirty="0"/>
              <a:t>t</a:t>
            </a:r>
            <a:r>
              <a:rPr lang="en-US" dirty="0" smtClean="0"/>
              <a:t>o it. </a:t>
            </a:r>
          </a:p>
          <a:p>
            <a:r>
              <a:rPr lang="en-US" dirty="0" smtClean="0"/>
              <a:t>Learned from</a:t>
            </a:r>
          </a:p>
          <a:p>
            <a:r>
              <a:rPr lang="en-US" dirty="0" smtClean="0"/>
              <a:t>training data.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68706" y="5798403"/>
            <a:ext cx="5900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We can encode a string by its parse tree, the</a:t>
            </a:r>
          </a:p>
          <a:p>
            <a:r>
              <a:rPr lang="en-US" sz="2400" dirty="0" smtClean="0"/>
              <a:t>tree represented by probabilities in PCFG CDF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39733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1" grpId="0" animBg="1"/>
      <p:bldP spid="35" grpId="0" animBg="1"/>
      <p:bldP spid="37" grpId="0" animBg="1"/>
      <p:bldP spid="38" grpId="0" animBg="1"/>
      <p:bldP spid="43" grpId="0"/>
      <p:bldP spid="47" grpId="0"/>
      <p:bldP spid="52" grpId="0" animBg="1"/>
      <p:bldP spid="55" grpId="0" animBg="1"/>
      <p:bldP spid="5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Real &amp; decoy user-chosen passwords 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53811"/>
              </p:ext>
            </p:extLst>
          </p:nvPr>
        </p:nvGraphicFramePr>
        <p:xfrm>
          <a:off x="1143000" y="1600200"/>
          <a:ext cx="6688697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7667"/>
                <a:gridCol w="1141973"/>
                <a:gridCol w="1876098"/>
                <a:gridCol w="1712959"/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tomrulezz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secr3tp@ss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123456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DuniyaIsquia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alexander19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libr@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love9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daisydaisy1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chocolate19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love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130427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passwordkimberly1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199019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libra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chopperlove130427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Carlos1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alexander9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honeybear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diana130427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carlos1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chocolate19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libra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love9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daisyyoupassword1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chocolate1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love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love9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carlos1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mahalkita7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libra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charmed9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carloscarlos1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rodriguezchocolate19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welcome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130427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carlosdaisy1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199019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love9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diana130427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daisy1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chocolate1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love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dianachopper9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carlosdaisydaisy1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alexande1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welcome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montanalife9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password1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676400" y="1143000"/>
            <a:ext cx="55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First row: Master passwords (one real, others wrong)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266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 smtClean="0"/>
              <a:t>Today’s talk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457200" y="1066800"/>
            <a:ext cx="8458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/>
              <a:t>Pythia</a:t>
            </a:r>
            <a:r>
              <a:rPr lang="en-US" sz="3200" dirty="0"/>
              <a:t>: </a:t>
            </a:r>
            <a:r>
              <a:rPr lang="en-US" sz="3200" dirty="0" smtClean="0"/>
              <a:t>moving beyond “</a:t>
            </a:r>
            <a:r>
              <a:rPr lang="en-US" sz="3200" dirty="0"/>
              <a:t>h</a:t>
            </a:r>
            <a:r>
              <a:rPr lang="en-US" sz="3200" dirty="0" smtClean="0"/>
              <a:t>ash &amp; hope”</a:t>
            </a:r>
            <a:endParaRPr lang="en-US" sz="3200" b="1" dirty="0"/>
          </a:p>
        </p:txBody>
      </p:sp>
      <p:sp>
        <p:nvSpPr>
          <p:cNvPr id="8" name="Rectangle 7"/>
          <p:cNvSpPr/>
          <p:nvPr/>
        </p:nvSpPr>
        <p:spPr>
          <a:xfrm>
            <a:off x="533400" y="1683603"/>
            <a:ext cx="7848600" cy="830997"/>
          </a:xfrm>
          <a:prstGeom prst="rect">
            <a:avLst/>
          </a:prstGeom>
          <a:ln w="38100" cmpd="sng"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smtClean="0"/>
              <a:t>Harden hashes with off-system secret key using </a:t>
            </a:r>
          </a:p>
          <a:p>
            <a:r>
              <a:rPr lang="en-US" sz="2400" b="1" i="1" dirty="0" smtClean="0"/>
              <a:t>partially oblivious pseudorandom function </a:t>
            </a:r>
            <a:r>
              <a:rPr lang="en-US" sz="2400" dirty="0" smtClean="0"/>
              <a:t>protocol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2362200" y="2602468"/>
            <a:ext cx="6129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Everspaugh</a:t>
            </a:r>
            <a:r>
              <a:rPr lang="en-US" dirty="0" smtClean="0"/>
              <a:t>, </a:t>
            </a:r>
            <a:r>
              <a:rPr lang="en-US" dirty="0" err="1" smtClean="0"/>
              <a:t>Chatterjee</a:t>
            </a:r>
            <a:r>
              <a:rPr lang="en-US" dirty="0" smtClean="0"/>
              <a:t>, Scott, </a:t>
            </a:r>
            <a:r>
              <a:rPr lang="en-US" dirty="0" err="1" smtClean="0"/>
              <a:t>Juels</a:t>
            </a:r>
            <a:r>
              <a:rPr lang="en-US" dirty="0" smtClean="0"/>
              <a:t>, R. – USENIX Security 2015]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3048000"/>
            <a:ext cx="8458200" cy="6051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Typo-tolerant password checking</a:t>
            </a:r>
            <a:endParaRPr lang="en-US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533400" y="3653135"/>
            <a:ext cx="7848600" cy="830997"/>
          </a:xfrm>
          <a:prstGeom prst="rect">
            <a:avLst/>
          </a:prstGeom>
          <a:ln w="38100" cmpd="sng"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smtClean="0"/>
              <a:t>In-depth study of typos in user-chosen passwords</a:t>
            </a:r>
            <a:endParaRPr lang="en-US" sz="2400" dirty="0"/>
          </a:p>
          <a:p>
            <a:r>
              <a:rPr lang="en-US" sz="2400" dirty="0" smtClean="0"/>
              <a:t>Show how to allow typos without harming security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24200" y="4507468"/>
            <a:ext cx="536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[</a:t>
            </a:r>
            <a:r>
              <a:rPr lang="en-US" dirty="0" err="1" smtClean="0"/>
              <a:t>Chatterjee</a:t>
            </a:r>
            <a:r>
              <a:rPr lang="en-US" dirty="0" smtClean="0"/>
              <a:t>, </a:t>
            </a:r>
            <a:r>
              <a:rPr lang="en-US" dirty="0" err="1" smtClean="0"/>
              <a:t>Athayle</a:t>
            </a:r>
            <a:r>
              <a:rPr lang="en-US" dirty="0" smtClean="0"/>
              <a:t>, </a:t>
            </a:r>
            <a:r>
              <a:rPr lang="en-US" dirty="0" err="1" smtClean="0"/>
              <a:t>Akawhe</a:t>
            </a:r>
            <a:r>
              <a:rPr lang="en-US" dirty="0" smtClean="0"/>
              <a:t>, </a:t>
            </a:r>
            <a:r>
              <a:rPr lang="en-US" dirty="0" err="1" smtClean="0"/>
              <a:t>Juels</a:t>
            </a:r>
            <a:r>
              <a:rPr lang="en-US" dirty="0" smtClean="0"/>
              <a:t>, R. – Oakland 2016]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457200" y="4953001"/>
            <a:ext cx="8458200" cy="6857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 err="1" smtClean="0"/>
              <a:t>NoCrack</a:t>
            </a:r>
            <a:r>
              <a:rPr lang="en-US" dirty="0" smtClean="0"/>
              <a:t>:  password-vault based honey encryption</a:t>
            </a:r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533400" y="5562599"/>
            <a:ext cx="7848600" cy="830997"/>
          </a:xfrm>
          <a:prstGeom prst="rect">
            <a:avLst/>
          </a:prstGeom>
          <a:ln w="38100" cmpd="sng"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smtClean="0"/>
              <a:t>Decrypting a </a:t>
            </a:r>
            <a:r>
              <a:rPr lang="en-US" sz="2400" dirty="0" err="1" smtClean="0"/>
              <a:t>ciphertext</a:t>
            </a:r>
            <a:r>
              <a:rPr lang="en-US" sz="2400" dirty="0" smtClean="0"/>
              <a:t> with any number of </a:t>
            </a:r>
            <a:r>
              <a:rPr lang="en-US" sz="2400" b="1" i="1" dirty="0"/>
              <a:t>*wrong*</a:t>
            </a:r>
            <a:r>
              <a:rPr lang="en-US" sz="2400" dirty="0"/>
              <a:t> </a:t>
            </a:r>
            <a:r>
              <a:rPr lang="en-US" sz="2400" dirty="0" smtClean="0"/>
              <a:t>passwords yields fake, but plausible, plaintexts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1397234" y="6400799"/>
            <a:ext cx="272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Juels</a:t>
            </a:r>
            <a:r>
              <a:rPr lang="en-US" dirty="0" smtClean="0"/>
              <a:t>, R. – </a:t>
            </a:r>
            <a:r>
              <a:rPr lang="en-US" dirty="0" err="1" smtClean="0"/>
              <a:t>Eurocrypt</a:t>
            </a:r>
            <a:r>
              <a:rPr lang="en-US" dirty="0" smtClean="0"/>
              <a:t> 2014]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10155" y="6407786"/>
            <a:ext cx="4624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Chatterjee</a:t>
            </a:r>
            <a:r>
              <a:rPr lang="en-US" dirty="0" smtClean="0"/>
              <a:t>, </a:t>
            </a:r>
            <a:r>
              <a:rPr lang="en-US" dirty="0" err="1" smtClean="0"/>
              <a:t>Bonneau</a:t>
            </a:r>
            <a:r>
              <a:rPr lang="en-US" dirty="0" smtClean="0"/>
              <a:t>, </a:t>
            </a:r>
            <a:r>
              <a:rPr lang="en-US" dirty="0" err="1" smtClean="0"/>
              <a:t>Juels</a:t>
            </a:r>
            <a:r>
              <a:rPr lang="en-US" dirty="0" smtClean="0"/>
              <a:t>, R. – Oakland 2015]</a:t>
            </a:r>
          </a:p>
        </p:txBody>
      </p:sp>
    </p:spTree>
    <p:extLst>
      <p:ext uri="{BB962C8B-B14F-4D97-AF65-F5344CB8AC3E}">
        <p14:creationId xmlns:p14="http://schemas.microsoft.com/office/powerpoint/2010/main" val="3244713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/>
      <p:bldP spid="2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8215" y="152400"/>
            <a:ext cx="84075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Implemented prototype called </a:t>
            </a:r>
            <a:r>
              <a:rPr lang="en-US" sz="4000" dirty="0" err="1" smtClean="0"/>
              <a:t>NoCrack</a:t>
            </a:r>
            <a:endParaRPr lang="en-US" sz="4000" dirty="0"/>
          </a:p>
        </p:txBody>
      </p:sp>
      <p:pic>
        <p:nvPicPr>
          <p:cNvPr id="29" name="Picture 2" descr="C:\Program Files\Microsoft Office\MEDIA\CAGCAT10\j0292020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38600" y="1867823"/>
            <a:ext cx="960884" cy="911901"/>
          </a:xfrm>
          <a:prstGeom prst="rect">
            <a:avLst/>
          </a:prstGeom>
          <a:noFill/>
        </p:spPr>
      </p:pic>
      <p:pic>
        <p:nvPicPr>
          <p:cNvPr id="30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34200" y="990600"/>
            <a:ext cx="693227" cy="1371600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7627823" y="1301543"/>
            <a:ext cx="1409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Amazon.com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5132325" y="2514600"/>
            <a:ext cx="1659117" cy="42002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4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34596" y="2477423"/>
            <a:ext cx="693227" cy="1371600"/>
          </a:xfrm>
          <a:prstGeom prst="rect">
            <a:avLst/>
          </a:prstGeom>
          <a:noFill/>
        </p:spPr>
      </p:pic>
      <p:sp>
        <p:nvSpPr>
          <p:cNvPr id="35" name="TextBox 34"/>
          <p:cNvSpPr txBox="1"/>
          <p:nvPr/>
        </p:nvSpPr>
        <p:spPr>
          <a:xfrm>
            <a:off x="6033795" y="3410634"/>
            <a:ext cx="2435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NoCrack</a:t>
            </a:r>
            <a:r>
              <a:rPr lang="en-US" dirty="0" smtClean="0"/>
              <a:t> storage service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1840645" y="2025341"/>
            <a:ext cx="1315282" cy="4937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Encrypt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2233921" y="1143000"/>
            <a:ext cx="5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pw</a:t>
            </a:r>
            <a:endParaRPr lang="en-US" sz="2400" dirty="0"/>
          </a:p>
        </p:txBody>
      </p:sp>
      <p:cxnSp>
        <p:nvCxnSpPr>
          <p:cNvPr id="42" name="Straight Arrow Connector 41"/>
          <p:cNvCxnSpPr>
            <a:endCxn id="40" idx="0"/>
          </p:cNvCxnSpPr>
          <p:nvPr/>
        </p:nvCxnSpPr>
        <p:spPr>
          <a:xfrm>
            <a:off x="2498286" y="1568141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62000" y="2061865"/>
            <a:ext cx="447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</a:t>
            </a:r>
            <a:endParaRPr lang="en-US" sz="2400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386330" y="2290465"/>
            <a:ext cx="45431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3155927" y="2290465"/>
            <a:ext cx="3838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715000" y="2738735"/>
            <a:ext cx="34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</a:t>
            </a:r>
            <a:endParaRPr lang="en-US" sz="2400" dirty="0"/>
          </a:p>
        </p:txBody>
      </p:sp>
      <p:sp>
        <p:nvSpPr>
          <p:cNvPr id="51" name="TextBox 50"/>
          <p:cNvSpPr txBox="1"/>
          <p:nvPr/>
        </p:nvSpPr>
        <p:spPr>
          <a:xfrm>
            <a:off x="3537427" y="2061865"/>
            <a:ext cx="34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</a:t>
            </a:r>
            <a:endParaRPr lang="en-US" sz="2400" dirty="0"/>
          </a:p>
        </p:txBody>
      </p:sp>
      <p:cxnSp>
        <p:nvCxnSpPr>
          <p:cNvPr id="64" name="Straight Arrow Connector 63"/>
          <p:cNvCxnSpPr/>
          <p:nvPr/>
        </p:nvCxnSpPr>
        <p:spPr>
          <a:xfrm flipH="1">
            <a:off x="5132325" y="1595735"/>
            <a:ext cx="1659116" cy="461665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140619" y="1143000"/>
            <a:ext cx="12601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Credential</a:t>
            </a:r>
          </a:p>
          <a:p>
            <a:r>
              <a:rPr lang="en-US" sz="2000" dirty="0" smtClean="0"/>
              <a:t>from M</a:t>
            </a:r>
            <a:endParaRPr lang="en-US" sz="2000" dirty="0"/>
          </a:p>
        </p:txBody>
      </p:sp>
      <p:sp>
        <p:nvSpPr>
          <p:cNvPr id="32" name="Rectangle 31"/>
          <p:cNvSpPr/>
          <p:nvPr/>
        </p:nvSpPr>
        <p:spPr>
          <a:xfrm>
            <a:off x="1828800" y="2025341"/>
            <a:ext cx="1315282" cy="4937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HEncrypt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411866" y="3494544"/>
            <a:ext cx="3357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/>
              <a:t>Full prototype system</a:t>
            </a:r>
            <a:endParaRPr lang="en-US" sz="2800" u="sng" dirty="0"/>
          </a:p>
        </p:txBody>
      </p:sp>
      <p:sp>
        <p:nvSpPr>
          <p:cNvPr id="53" name="TextBox 52"/>
          <p:cNvSpPr txBox="1"/>
          <p:nvPr/>
        </p:nvSpPr>
        <p:spPr>
          <a:xfrm>
            <a:off x="411866" y="4027944"/>
            <a:ext cx="86478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 smtClean="0"/>
              <a:t>Human-generated or computer generated passwords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Domain name privacy mechanisms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Manager service doesn’t store any explicit hash of master password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302589" y="2738735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NoCrack</a:t>
            </a:r>
            <a:r>
              <a:rPr lang="en-US" dirty="0" smtClean="0"/>
              <a:t> client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14400" y="6031468"/>
            <a:ext cx="75322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www.cs.cornell.edu</a:t>
            </a:r>
            <a:r>
              <a:rPr lang="en-US" sz="2400" dirty="0"/>
              <a:t>/~</a:t>
            </a:r>
            <a:r>
              <a:rPr lang="en-US" sz="2400" dirty="0" err="1"/>
              <a:t>rahul</a:t>
            </a:r>
            <a:r>
              <a:rPr lang="en-US" sz="2400" dirty="0"/>
              <a:t>/projects/</a:t>
            </a:r>
            <a:r>
              <a:rPr lang="en-US" sz="2400" dirty="0" err="1"/>
              <a:t>NoCrack.html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21963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 smtClean="0"/>
              <a:t>Today’s talk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457200" y="1066800"/>
            <a:ext cx="8458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/>
              <a:t>Pythia</a:t>
            </a:r>
            <a:r>
              <a:rPr lang="en-US" sz="3200" dirty="0"/>
              <a:t>: </a:t>
            </a:r>
            <a:r>
              <a:rPr lang="en-US" sz="3200" dirty="0" smtClean="0"/>
              <a:t>moving beyond “</a:t>
            </a:r>
            <a:r>
              <a:rPr lang="en-US" sz="3200" dirty="0"/>
              <a:t>h</a:t>
            </a:r>
            <a:r>
              <a:rPr lang="en-US" sz="3200" dirty="0" smtClean="0"/>
              <a:t>ash &amp; hope”</a:t>
            </a:r>
            <a:endParaRPr lang="en-US" sz="3200" b="1" dirty="0"/>
          </a:p>
        </p:txBody>
      </p:sp>
      <p:sp>
        <p:nvSpPr>
          <p:cNvPr id="8" name="Rectangle 7"/>
          <p:cNvSpPr/>
          <p:nvPr/>
        </p:nvSpPr>
        <p:spPr>
          <a:xfrm>
            <a:off x="533400" y="1683603"/>
            <a:ext cx="7848600" cy="830997"/>
          </a:xfrm>
          <a:prstGeom prst="rect">
            <a:avLst/>
          </a:prstGeom>
          <a:ln w="38100" cmpd="sng"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smtClean="0"/>
              <a:t>Harden hashes with off-system secret key using </a:t>
            </a:r>
          </a:p>
          <a:p>
            <a:r>
              <a:rPr lang="en-US" sz="2400" b="1" i="1" dirty="0" smtClean="0"/>
              <a:t>partially oblivious pseudorandom function </a:t>
            </a:r>
            <a:r>
              <a:rPr lang="en-US" sz="2400" dirty="0" smtClean="0"/>
              <a:t>protocol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2362200" y="2602468"/>
            <a:ext cx="6129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Everspaugh</a:t>
            </a:r>
            <a:r>
              <a:rPr lang="en-US" dirty="0" smtClean="0"/>
              <a:t>, </a:t>
            </a:r>
            <a:r>
              <a:rPr lang="en-US" dirty="0" err="1" smtClean="0"/>
              <a:t>Chatterjee</a:t>
            </a:r>
            <a:r>
              <a:rPr lang="en-US" dirty="0" smtClean="0"/>
              <a:t>, Scott, </a:t>
            </a:r>
            <a:r>
              <a:rPr lang="en-US" dirty="0" err="1" smtClean="0"/>
              <a:t>Juels</a:t>
            </a:r>
            <a:r>
              <a:rPr lang="en-US" dirty="0" smtClean="0"/>
              <a:t>, R. – USENIX Security 2015]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3048000"/>
            <a:ext cx="8458200" cy="6051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Typo-tolerant password checking</a:t>
            </a:r>
            <a:endParaRPr lang="en-US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533400" y="3653135"/>
            <a:ext cx="7848600" cy="830997"/>
          </a:xfrm>
          <a:prstGeom prst="rect">
            <a:avLst/>
          </a:prstGeom>
          <a:ln w="38100" cmpd="sng"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smtClean="0"/>
              <a:t>In-depth study of typos in user-chosen passwords</a:t>
            </a:r>
            <a:endParaRPr lang="en-US" sz="2400" dirty="0"/>
          </a:p>
          <a:p>
            <a:r>
              <a:rPr lang="en-US" sz="2400" dirty="0" smtClean="0"/>
              <a:t>Show how to allow typos without harming security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24200" y="4507468"/>
            <a:ext cx="536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[</a:t>
            </a:r>
            <a:r>
              <a:rPr lang="en-US" dirty="0" err="1" smtClean="0"/>
              <a:t>Chatterjee</a:t>
            </a:r>
            <a:r>
              <a:rPr lang="en-US" dirty="0" smtClean="0"/>
              <a:t>, </a:t>
            </a:r>
            <a:r>
              <a:rPr lang="en-US" dirty="0" err="1" smtClean="0"/>
              <a:t>Athayle</a:t>
            </a:r>
            <a:r>
              <a:rPr lang="en-US" dirty="0" smtClean="0"/>
              <a:t>, </a:t>
            </a:r>
            <a:r>
              <a:rPr lang="en-US" dirty="0" err="1" smtClean="0"/>
              <a:t>Akawhe</a:t>
            </a:r>
            <a:r>
              <a:rPr lang="en-US" dirty="0" smtClean="0"/>
              <a:t>, </a:t>
            </a:r>
            <a:r>
              <a:rPr lang="en-US" dirty="0" err="1" smtClean="0"/>
              <a:t>Juels</a:t>
            </a:r>
            <a:r>
              <a:rPr lang="en-US" dirty="0" smtClean="0"/>
              <a:t>, R. – Oakland 2016]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4953001"/>
            <a:ext cx="8458200" cy="6857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 err="1" smtClean="0"/>
              <a:t>NoCrack</a:t>
            </a:r>
            <a:r>
              <a:rPr lang="en-US" dirty="0" smtClean="0"/>
              <a:t>:  password-vault based honey encryption</a:t>
            </a:r>
            <a:endParaRPr lang="en-US" dirty="0" smtClean="0"/>
          </a:p>
        </p:txBody>
      </p:sp>
      <p:sp>
        <p:nvSpPr>
          <p:cNvPr id="10" name="Rectangle 9"/>
          <p:cNvSpPr/>
          <p:nvPr/>
        </p:nvSpPr>
        <p:spPr>
          <a:xfrm>
            <a:off x="533400" y="5562599"/>
            <a:ext cx="7848600" cy="830997"/>
          </a:xfrm>
          <a:prstGeom prst="rect">
            <a:avLst/>
          </a:prstGeom>
          <a:ln w="38100" cmpd="sng"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smtClean="0"/>
              <a:t>Decrypting a </a:t>
            </a:r>
            <a:r>
              <a:rPr lang="en-US" sz="2400" dirty="0" err="1" smtClean="0"/>
              <a:t>ciphertext</a:t>
            </a:r>
            <a:r>
              <a:rPr lang="en-US" sz="2400" dirty="0" smtClean="0"/>
              <a:t> with any number of </a:t>
            </a:r>
            <a:r>
              <a:rPr lang="en-US" sz="2400" b="1" i="1" dirty="0"/>
              <a:t>*wrong*</a:t>
            </a:r>
            <a:r>
              <a:rPr lang="en-US" sz="2400" dirty="0"/>
              <a:t> </a:t>
            </a:r>
            <a:r>
              <a:rPr lang="en-US" sz="2400" dirty="0" smtClean="0"/>
              <a:t>passwords yields fake, but plausible, plaintexts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397234" y="6400799"/>
            <a:ext cx="272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Juels</a:t>
            </a:r>
            <a:r>
              <a:rPr lang="en-US" dirty="0" smtClean="0"/>
              <a:t>, R. – </a:t>
            </a:r>
            <a:r>
              <a:rPr lang="en-US" dirty="0" err="1" smtClean="0"/>
              <a:t>Eurocrypt</a:t>
            </a:r>
            <a:r>
              <a:rPr lang="en-US" dirty="0" smtClean="0"/>
              <a:t> 2014]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10155" y="6407786"/>
            <a:ext cx="4624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Chatterjee</a:t>
            </a:r>
            <a:r>
              <a:rPr lang="en-US" dirty="0" smtClean="0"/>
              <a:t>, </a:t>
            </a:r>
            <a:r>
              <a:rPr lang="en-US" dirty="0" err="1" smtClean="0"/>
              <a:t>Bonneau</a:t>
            </a:r>
            <a:r>
              <a:rPr lang="en-US" dirty="0" smtClean="0"/>
              <a:t>, </a:t>
            </a:r>
            <a:r>
              <a:rPr lang="en-US" dirty="0" err="1" smtClean="0"/>
              <a:t>Juels</a:t>
            </a:r>
            <a:r>
              <a:rPr lang="en-US" dirty="0" smtClean="0"/>
              <a:t>, R. – Oakland 2015]</a:t>
            </a:r>
          </a:p>
        </p:txBody>
      </p:sp>
    </p:spTree>
    <p:extLst>
      <p:ext uri="{BB962C8B-B14F-4D97-AF65-F5344CB8AC3E}">
        <p14:creationId xmlns:p14="http://schemas.microsoft.com/office/powerpoint/2010/main" val="1795883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77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err="1" smtClean="0">
                <a:latin typeface="+mn-lt"/>
              </a:rPr>
              <a:t>Kamouflage</a:t>
            </a: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  </a:t>
            </a:r>
            <a:r>
              <a:rPr lang="en-US" sz="3200" dirty="0"/>
              <a:t>[BBBB10]</a:t>
            </a:r>
            <a:endParaRPr lang="en-US" dirty="0"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2498" y="1417638"/>
            <a:ext cx="1221777" cy="116955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t"/>
            <a:r>
              <a:rPr lang="en-US" sz="1400" dirty="0" smtClean="0">
                <a:solidFill>
                  <a:srgbClr val="00B050"/>
                </a:solidFill>
                <a:latin typeface="Monaco"/>
              </a:rPr>
              <a:t>abcdef12</a:t>
            </a:r>
          </a:p>
          <a:p>
            <a:pPr fontAlgn="t"/>
            <a:r>
              <a:rPr lang="en-US" sz="1400" dirty="0" smtClean="0">
                <a:solidFill>
                  <a:srgbClr val="00B050"/>
                </a:solidFill>
                <a:latin typeface="Monaco"/>
              </a:rPr>
              <a:t>abcdef02</a:t>
            </a:r>
            <a:endParaRPr lang="en-US" sz="1400" dirty="0">
              <a:solidFill>
                <a:srgbClr val="00B050"/>
              </a:solidFill>
              <a:latin typeface="Monaco"/>
            </a:endParaRPr>
          </a:p>
          <a:p>
            <a:pPr fontAlgn="t"/>
            <a:r>
              <a:rPr lang="en-US" sz="1400" dirty="0" smtClean="0">
                <a:solidFill>
                  <a:srgbClr val="00B050"/>
                </a:solidFill>
                <a:latin typeface="Monaco"/>
              </a:rPr>
              <a:t>abcdef#1</a:t>
            </a:r>
            <a:endParaRPr lang="en-US" sz="1400" dirty="0">
              <a:solidFill>
                <a:srgbClr val="00B050"/>
              </a:solidFill>
              <a:latin typeface="Monaco"/>
            </a:endParaRPr>
          </a:p>
          <a:p>
            <a:pPr fontAlgn="t"/>
            <a:r>
              <a:rPr lang="en-US" sz="1400" dirty="0" err="1" smtClean="0">
                <a:solidFill>
                  <a:srgbClr val="00B050"/>
                </a:solidFill>
                <a:latin typeface="Monaco"/>
              </a:rPr>
              <a:t>thomas</a:t>
            </a:r>
            <a:endParaRPr lang="en-US" sz="1400" dirty="0" smtClean="0">
              <a:solidFill>
                <a:srgbClr val="00B050"/>
              </a:solidFill>
              <a:latin typeface="Monaco"/>
            </a:endParaRPr>
          </a:p>
          <a:p>
            <a:pPr fontAlgn="t"/>
            <a:r>
              <a:rPr lang="en-US" sz="1400" dirty="0" smtClean="0">
                <a:solidFill>
                  <a:srgbClr val="00B050"/>
                </a:solidFill>
                <a:latin typeface="Monaco"/>
              </a:rPr>
              <a:t>temple#00</a:t>
            </a:r>
            <a:endParaRPr lang="en-US" sz="1400" dirty="0">
              <a:solidFill>
                <a:srgbClr val="00B050"/>
              </a:solidFill>
              <a:latin typeface="Monaco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2499" y="2753401"/>
            <a:ext cx="1229460" cy="116955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t"/>
            <a:r>
              <a:rPr lang="en-US" sz="1400" dirty="0" smtClean="0">
                <a:solidFill>
                  <a:srgbClr val="00B050"/>
                </a:solidFill>
                <a:latin typeface="Monaco"/>
              </a:rPr>
              <a:t>travis99</a:t>
            </a:r>
          </a:p>
          <a:p>
            <a:pPr fontAlgn="t"/>
            <a:r>
              <a:rPr lang="en-US" sz="1400" dirty="0" smtClean="0">
                <a:solidFill>
                  <a:srgbClr val="00B050"/>
                </a:solidFill>
                <a:latin typeface="Monaco"/>
              </a:rPr>
              <a:t>travis12</a:t>
            </a:r>
            <a:endParaRPr lang="en-US" sz="1400" dirty="0">
              <a:solidFill>
                <a:srgbClr val="00B050"/>
              </a:solidFill>
              <a:latin typeface="Monaco"/>
            </a:endParaRPr>
          </a:p>
          <a:p>
            <a:pPr fontAlgn="t"/>
            <a:r>
              <a:rPr lang="en-US" sz="1400" dirty="0" smtClean="0">
                <a:solidFill>
                  <a:srgbClr val="00B050"/>
                </a:solidFill>
                <a:latin typeface="Monaco"/>
              </a:rPr>
              <a:t>travis@7</a:t>
            </a:r>
            <a:endParaRPr lang="en-US" sz="1400" dirty="0">
              <a:solidFill>
                <a:srgbClr val="00B050"/>
              </a:solidFill>
              <a:latin typeface="Monaco"/>
            </a:endParaRPr>
          </a:p>
          <a:p>
            <a:pPr fontAlgn="t"/>
            <a:r>
              <a:rPr lang="en-US" sz="1400" dirty="0" smtClean="0">
                <a:solidFill>
                  <a:srgbClr val="00B050"/>
                </a:solidFill>
                <a:latin typeface="Monaco"/>
              </a:rPr>
              <a:t>soccer smiles@33</a:t>
            </a:r>
            <a:endParaRPr lang="en-US" sz="1400" dirty="0">
              <a:solidFill>
                <a:srgbClr val="00B050"/>
              </a:solidFill>
              <a:latin typeface="Monaco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0183" y="4089164"/>
            <a:ext cx="1221776" cy="1169551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t"/>
            <a:r>
              <a:rPr lang="en-US" sz="1400" dirty="0" smtClean="0">
                <a:solidFill>
                  <a:srgbClr val="00B050"/>
                </a:solidFill>
                <a:latin typeface="Monaco"/>
              </a:rPr>
              <a:t>family00</a:t>
            </a:r>
          </a:p>
          <a:p>
            <a:pPr fontAlgn="t"/>
            <a:r>
              <a:rPr lang="en-US" sz="1400" dirty="0" smtClean="0">
                <a:solidFill>
                  <a:srgbClr val="00B050"/>
                </a:solidFill>
                <a:latin typeface="Monaco"/>
              </a:rPr>
              <a:t>family01</a:t>
            </a:r>
            <a:endParaRPr lang="en-US" sz="1400" dirty="0">
              <a:solidFill>
                <a:srgbClr val="00B050"/>
              </a:solidFill>
              <a:latin typeface="Monaco"/>
            </a:endParaRPr>
          </a:p>
          <a:p>
            <a:pPr fontAlgn="t"/>
            <a:r>
              <a:rPr lang="en-US" sz="1400" dirty="0">
                <a:solidFill>
                  <a:srgbClr val="00B050"/>
                </a:solidFill>
                <a:latin typeface="Monaco"/>
              </a:rPr>
              <a:t>family.1</a:t>
            </a:r>
          </a:p>
          <a:p>
            <a:pPr fontAlgn="t"/>
            <a:r>
              <a:rPr lang="en-US" sz="1400" dirty="0" smtClean="0">
                <a:solidFill>
                  <a:srgbClr val="00B050"/>
                </a:solidFill>
                <a:latin typeface="Monaco"/>
              </a:rPr>
              <a:t>qwerty poiuyt.12</a:t>
            </a:r>
            <a:endParaRPr lang="en-US" sz="1400" dirty="0">
              <a:solidFill>
                <a:srgbClr val="00B050"/>
              </a:solidFill>
              <a:latin typeface="Monaco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22498" y="5424926"/>
            <a:ext cx="1229461" cy="116955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t"/>
            <a:r>
              <a:rPr lang="en-US" sz="1400" dirty="0" smtClean="0">
                <a:solidFill>
                  <a:srgbClr val="00B050"/>
                </a:solidFill>
                <a:latin typeface="Monaco"/>
              </a:rPr>
              <a:t>scooby33</a:t>
            </a:r>
          </a:p>
          <a:p>
            <a:pPr fontAlgn="t"/>
            <a:r>
              <a:rPr lang="en-US" sz="1400" dirty="0" smtClean="0">
                <a:solidFill>
                  <a:srgbClr val="00B050"/>
                </a:solidFill>
                <a:latin typeface="Monaco"/>
              </a:rPr>
              <a:t>scooby45</a:t>
            </a:r>
            <a:endParaRPr lang="en-US" sz="1400" dirty="0">
              <a:solidFill>
                <a:srgbClr val="00B050"/>
              </a:solidFill>
              <a:latin typeface="Monaco"/>
            </a:endParaRPr>
          </a:p>
          <a:p>
            <a:pPr fontAlgn="t"/>
            <a:r>
              <a:rPr lang="en-US" sz="1400" dirty="0" smtClean="0">
                <a:solidFill>
                  <a:srgbClr val="00B050"/>
                </a:solidFill>
                <a:latin typeface="Monaco"/>
              </a:rPr>
              <a:t>scooby@3</a:t>
            </a:r>
            <a:endParaRPr lang="en-US" sz="1400" dirty="0">
              <a:solidFill>
                <a:srgbClr val="00B050"/>
              </a:solidFill>
              <a:latin typeface="Monaco"/>
            </a:endParaRPr>
          </a:p>
          <a:p>
            <a:pPr fontAlgn="t"/>
            <a:r>
              <a:rPr lang="en-US" sz="1400" dirty="0" err="1" smtClean="0">
                <a:solidFill>
                  <a:srgbClr val="00B050"/>
                </a:solidFill>
                <a:latin typeface="Monaco"/>
              </a:rPr>
              <a:t>vanbus</a:t>
            </a:r>
            <a:r>
              <a:rPr lang="en-US" sz="1400" dirty="0" smtClean="0">
                <a:solidFill>
                  <a:srgbClr val="00B050"/>
                </a:solidFill>
                <a:latin typeface="Monaco"/>
              </a:rPr>
              <a:t> weiwei!69</a:t>
            </a:r>
            <a:endParaRPr lang="en-US" sz="1400" dirty="0">
              <a:solidFill>
                <a:srgbClr val="00B050"/>
              </a:solidFill>
              <a:latin typeface="Monac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05641" y="44892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accent6"/>
              </a:solidFill>
              <a:latin typeface="Monaco" pitchFamily="49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905640" y="31688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accent6"/>
              </a:solidFill>
              <a:latin typeface="Monaco" pitchFamily="49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05638" y="58404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accent6"/>
              </a:solidFill>
              <a:latin typeface="Monaco" pitchFamily="49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251423" y="1663859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  <a:latin typeface="Monaco" pitchFamily="49" charset="0"/>
              </a:rPr>
              <a:t>shishi1</a:t>
            </a:r>
            <a:endParaRPr lang="en-US" sz="2000" dirty="0">
              <a:solidFill>
                <a:schemeClr val="accent6"/>
              </a:solidFill>
              <a:latin typeface="Monaco" pitchFamily="49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64838" y="1417638"/>
            <a:ext cx="1298617" cy="116955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rIns="0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Monaco"/>
              </a:rPr>
              <a:t>0xe1f3f4a…</a:t>
            </a:r>
            <a:endParaRPr lang="en-US" sz="1400" dirty="0">
              <a:latin typeface="Arial"/>
            </a:endParaRPr>
          </a:p>
          <a:p>
            <a:pPr fontAlgn="t"/>
            <a:r>
              <a:rPr lang="en-US" sz="1400" dirty="0">
                <a:solidFill>
                  <a:srgbClr val="7030A0"/>
                </a:solidFill>
                <a:latin typeface="Monaco"/>
              </a:rPr>
              <a:t>0x73bc52e…</a:t>
            </a:r>
            <a:endParaRPr lang="en-US" sz="1400" dirty="0">
              <a:latin typeface="Arial"/>
            </a:endParaRPr>
          </a:p>
          <a:p>
            <a:pPr fontAlgn="t"/>
            <a:r>
              <a:rPr lang="en-US" sz="1400" dirty="0">
                <a:solidFill>
                  <a:srgbClr val="7030A0"/>
                </a:solidFill>
                <a:latin typeface="Monaco"/>
              </a:rPr>
              <a:t>0x4e5e373…</a:t>
            </a:r>
            <a:endParaRPr lang="en-US" sz="1400" dirty="0">
              <a:latin typeface="Arial"/>
            </a:endParaRPr>
          </a:p>
          <a:p>
            <a:pPr fontAlgn="t"/>
            <a:r>
              <a:rPr lang="en-US" sz="1400" dirty="0">
                <a:solidFill>
                  <a:srgbClr val="7030A0"/>
                </a:solidFill>
                <a:latin typeface="Monaco"/>
              </a:rPr>
              <a:t>0x3c8b8ea…</a:t>
            </a:r>
            <a:endParaRPr lang="en-US" sz="1400" dirty="0">
              <a:latin typeface="Arial"/>
            </a:endParaRPr>
          </a:p>
          <a:p>
            <a:pPr fontAlgn="t"/>
            <a:r>
              <a:rPr lang="en-US" sz="1400" dirty="0">
                <a:solidFill>
                  <a:srgbClr val="7030A0"/>
                </a:solidFill>
                <a:latin typeface="Monaco"/>
              </a:rPr>
              <a:t>0xe33188a…</a:t>
            </a:r>
            <a:endParaRPr lang="en-US" sz="1400" dirty="0">
              <a:latin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64838" y="2753401"/>
            <a:ext cx="1298617" cy="116955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rIns="0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Monaco"/>
              </a:rPr>
              <a:t>0xe1f3f4a…</a:t>
            </a:r>
            <a:endParaRPr lang="en-US" sz="1400" dirty="0">
              <a:latin typeface="Arial"/>
            </a:endParaRPr>
          </a:p>
          <a:p>
            <a:pPr fontAlgn="t"/>
            <a:r>
              <a:rPr lang="en-US" sz="1400" dirty="0">
                <a:solidFill>
                  <a:srgbClr val="7030A0"/>
                </a:solidFill>
                <a:latin typeface="Monaco"/>
              </a:rPr>
              <a:t>0x73bc52e…</a:t>
            </a:r>
            <a:endParaRPr lang="en-US" sz="1400" dirty="0">
              <a:latin typeface="Arial"/>
            </a:endParaRPr>
          </a:p>
          <a:p>
            <a:pPr fontAlgn="t"/>
            <a:r>
              <a:rPr lang="en-US" sz="1400" dirty="0">
                <a:solidFill>
                  <a:srgbClr val="7030A0"/>
                </a:solidFill>
                <a:latin typeface="Monaco"/>
              </a:rPr>
              <a:t>0x4e5e373…</a:t>
            </a:r>
            <a:endParaRPr lang="en-US" sz="1400" dirty="0">
              <a:latin typeface="Arial"/>
            </a:endParaRPr>
          </a:p>
          <a:p>
            <a:pPr fontAlgn="t"/>
            <a:r>
              <a:rPr lang="en-US" sz="1400" dirty="0">
                <a:solidFill>
                  <a:srgbClr val="7030A0"/>
                </a:solidFill>
                <a:latin typeface="Monaco"/>
              </a:rPr>
              <a:t>0x3c8b8ea…</a:t>
            </a:r>
            <a:endParaRPr lang="en-US" sz="1400" dirty="0">
              <a:latin typeface="Arial"/>
            </a:endParaRPr>
          </a:p>
          <a:p>
            <a:pPr fontAlgn="t"/>
            <a:r>
              <a:rPr lang="en-US" sz="1400" dirty="0">
                <a:solidFill>
                  <a:srgbClr val="7030A0"/>
                </a:solidFill>
                <a:latin typeface="Monaco"/>
              </a:rPr>
              <a:t>0xe33188a…</a:t>
            </a:r>
            <a:endParaRPr lang="en-US" sz="1400" dirty="0">
              <a:latin typeface="Arial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64838" y="4089163"/>
            <a:ext cx="1298617" cy="116955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rIns="0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Monaco"/>
              </a:rPr>
              <a:t>0xe1f3f4a…</a:t>
            </a:r>
            <a:endParaRPr lang="en-US" sz="1400" dirty="0">
              <a:latin typeface="Arial"/>
            </a:endParaRPr>
          </a:p>
          <a:p>
            <a:pPr fontAlgn="t"/>
            <a:r>
              <a:rPr lang="en-US" sz="1400" dirty="0">
                <a:solidFill>
                  <a:srgbClr val="7030A0"/>
                </a:solidFill>
                <a:latin typeface="Monaco"/>
              </a:rPr>
              <a:t>0x73bc52e…</a:t>
            </a:r>
            <a:endParaRPr lang="en-US" sz="1400" dirty="0">
              <a:latin typeface="Arial"/>
            </a:endParaRPr>
          </a:p>
          <a:p>
            <a:pPr fontAlgn="t"/>
            <a:r>
              <a:rPr lang="en-US" sz="1400" dirty="0">
                <a:solidFill>
                  <a:srgbClr val="7030A0"/>
                </a:solidFill>
                <a:latin typeface="Monaco"/>
              </a:rPr>
              <a:t>0x4e5e373…</a:t>
            </a:r>
            <a:endParaRPr lang="en-US" sz="1400" dirty="0">
              <a:latin typeface="Arial"/>
            </a:endParaRPr>
          </a:p>
          <a:p>
            <a:pPr fontAlgn="t"/>
            <a:r>
              <a:rPr lang="en-US" sz="1400" dirty="0">
                <a:solidFill>
                  <a:srgbClr val="7030A0"/>
                </a:solidFill>
                <a:latin typeface="Monaco"/>
              </a:rPr>
              <a:t>0x3c8b8ea…</a:t>
            </a:r>
            <a:endParaRPr lang="en-US" sz="1400" dirty="0">
              <a:latin typeface="Arial"/>
            </a:endParaRPr>
          </a:p>
          <a:p>
            <a:pPr fontAlgn="t"/>
            <a:r>
              <a:rPr lang="en-US" sz="1400" dirty="0">
                <a:solidFill>
                  <a:srgbClr val="7030A0"/>
                </a:solidFill>
                <a:latin typeface="Monaco"/>
              </a:rPr>
              <a:t>0xe33188a…</a:t>
            </a:r>
            <a:endParaRPr lang="en-US" sz="1400" dirty="0">
              <a:latin typeface="Arial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64838" y="5424926"/>
            <a:ext cx="1298617" cy="116955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45720" rIns="0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  <a:latin typeface="Monaco"/>
              </a:rPr>
              <a:t>0xe1f3f4a…</a:t>
            </a:r>
            <a:endParaRPr lang="en-US" sz="1400" dirty="0">
              <a:latin typeface="Arial"/>
            </a:endParaRPr>
          </a:p>
          <a:p>
            <a:pPr fontAlgn="t"/>
            <a:r>
              <a:rPr lang="en-US" sz="1400" dirty="0">
                <a:solidFill>
                  <a:srgbClr val="7030A0"/>
                </a:solidFill>
                <a:latin typeface="Monaco"/>
              </a:rPr>
              <a:t>0x73bc52e…</a:t>
            </a:r>
            <a:endParaRPr lang="en-US" sz="1400" dirty="0">
              <a:latin typeface="Arial"/>
            </a:endParaRPr>
          </a:p>
          <a:p>
            <a:pPr fontAlgn="t"/>
            <a:r>
              <a:rPr lang="en-US" sz="1400" dirty="0">
                <a:solidFill>
                  <a:srgbClr val="7030A0"/>
                </a:solidFill>
                <a:latin typeface="Monaco"/>
              </a:rPr>
              <a:t>0x4e5e373…</a:t>
            </a:r>
            <a:endParaRPr lang="en-US" sz="1400" dirty="0">
              <a:latin typeface="Arial"/>
            </a:endParaRPr>
          </a:p>
          <a:p>
            <a:pPr fontAlgn="t"/>
            <a:r>
              <a:rPr lang="en-US" sz="1400" dirty="0">
                <a:solidFill>
                  <a:srgbClr val="7030A0"/>
                </a:solidFill>
                <a:latin typeface="Monaco"/>
              </a:rPr>
              <a:t>0x3c8b8ea…</a:t>
            </a:r>
            <a:endParaRPr lang="en-US" sz="1400" dirty="0">
              <a:latin typeface="Arial"/>
            </a:endParaRPr>
          </a:p>
          <a:p>
            <a:pPr fontAlgn="t"/>
            <a:r>
              <a:rPr lang="en-US" sz="1400" dirty="0">
                <a:solidFill>
                  <a:srgbClr val="7030A0"/>
                </a:solidFill>
                <a:latin typeface="Monaco"/>
              </a:rPr>
              <a:t>0xe33188a…</a:t>
            </a:r>
            <a:endParaRPr lang="en-US" sz="1400" dirty="0">
              <a:latin typeface="Arial"/>
            </a:endParaRPr>
          </a:p>
        </p:txBody>
      </p:sp>
      <p:sp>
        <p:nvSpPr>
          <p:cNvPr id="5" name="Notched Right Arrow 4"/>
          <p:cNvSpPr/>
          <p:nvPr/>
        </p:nvSpPr>
        <p:spPr>
          <a:xfrm>
            <a:off x="1967113" y="2002413"/>
            <a:ext cx="1882587" cy="225957"/>
          </a:xfrm>
          <a:prstGeom prst="notchedRight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189951" y="290889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Monaco" pitchFamily="49" charset="0"/>
              </a:rPr>
              <a:t>violet9</a:t>
            </a:r>
            <a:endParaRPr lang="en-US" sz="2000" dirty="0">
              <a:solidFill>
                <a:schemeClr val="accent6"/>
              </a:solidFill>
              <a:latin typeface="Monaco" pitchFamily="49" charset="0"/>
            </a:endParaRPr>
          </a:p>
        </p:txBody>
      </p:sp>
      <p:sp>
        <p:nvSpPr>
          <p:cNvPr id="35" name="Notched Right Arrow 34"/>
          <p:cNvSpPr/>
          <p:nvPr/>
        </p:nvSpPr>
        <p:spPr>
          <a:xfrm>
            <a:off x="1905641" y="3247448"/>
            <a:ext cx="1882587" cy="225957"/>
          </a:xfrm>
          <a:prstGeom prst="notchedRight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2251426" y="422158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Monaco" pitchFamily="49" charset="0"/>
              </a:rPr>
              <a:t>mypass4</a:t>
            </a:r>
            <a:endParaRPr lang="en-US" sz="2000" dirty="0">
              <a:solidFill>
                <a:schemeClr val="accent6"/>
              </a:solidFill>
              <a:latin typeface="Monaco" pitchFamily="49" charset="0"/>
            </a:endParaRPr>
          </a:p>
        </p:txBody>
      </p:sp>
      <p:sp>
        <p:nvSpPr>
          <p:cNvPr id="37" name="Notched Right Arrow 36"/>
          <p:cNvSpPr/>
          <p:nvPr/>
        </p:nvSpPr>
        <p:spPr>
          <a:xfrm>
            <a:off x="1967116" y="4560138"/>
            <a:ext cx="1882587" cy="225957"/>
          </a:xfrm>
          <a:prstGeom prst="notchedRight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2189951" y="5703572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Monaco" pitchFamily="49" charset="0"/>
              </a:rPr>
              <a:t>zxcvbn9</a:t>
            </a:r>
            <a:endParaRPr lang="en-US" sz="2000" dirty="0">
              <a:solidFill>
                <a:schemeClr val="accent6"/>
              </a:solidFill>
              <a:latin typeface="Monaco" pitchFamily="49" charset="0"/>
            </a:endParaRPr>
          </a:p>
        </p:txBody>
      </p:sp>
      <p:sp>
        <p:nvSpPr>
          <p:cNvPr id="39" name="Notched Right Arrow 38"/>
          <p:cNvSpPr/>
          <p:nvPr/>
        </p:nvSpPr>
        <p:spPr>
          <a:xfrm>
            <a:off x="1905641" y="6042126"/>
            <a:ext cx="1882587" cy="225957"/>
          </a:xfrm>
          <a:prstGeom prst="notchedRight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320352" y="2141017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Monaco" pitchFamily="49" charset="0"/>
              </a:rPr>
              <a:t>PKCS#5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341026" y="3426670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Monaco" pitchFamily="49" charset="0"/>
              </a:rPr>
              <a:t>PKCS#5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341026" y="4673116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Monaco" pitchFamily="49" charset="0"/>
              </a:rPr>
              <a:t>PKCS#5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341026" y="6172194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Monaco" pitchFamily="49" charset="0"/>
              </a:rPr>
              <a:t>PKCS#5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980329" y="1360075"/>
            <a:ext cx="1459967" cy="5325034"/>
          </a:xfrm>
          <a:prstGeom prst="rect">
            <a:avLst/>
          </a:prstGeom>
          <a:noFill/>
          <a:ln w="2540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431536" y="1463804"/>
            <a:ext cx="2278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Vault </a:t>
            </a:r>
            <a:r>
              <a:rPr lang="en-US" sz="2400" b="1" dirty="0" err="1" smtClean="0">
                <a:solidFill>
                  <a:srgbClr val="FF0000"/>
                </a:solidFill>
              </a:rPr>
              <a:t>Ciphertext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3" name="Striped Right Arrow 42"/>
          <p:cNvSpPr/>
          <p:nvPr/>
        </p:nvSpPr>
        <p:spPr>
          <a:xfrm rot="10800000">
            <a:off x="5501768" y="1540747"/>
            <a:ext cx="806824" cy="246221"/>
          </a:xfrm>
          <a:prstGeom prst="stripedRightArrow">
            <a:avLst/>
          </a:prstGeom>
          <a:solidFill>
            <a:srgbClr val="F94A13"/>
          </a:solidFill>
          <a:ln>
            <a:solidFill>
              <a:srgbClr val="E576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970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3" grpId="0" animBg="1"/>
      <p:bldP spid="4" grpId="0"/>
      <p:bldP spid="27" grpId="0"/>
      <p:bldP spid="28" grpId="0"/>
      <p:bldP spid="29" grpId="0"/>
      <p:bldP spid="30" grpId="0" animBg="1"/>
      <p:bldP spid="31" grpId="0" animBg="1"/>
      <p:bldP spid="32" grpId="0" animBg="1"/>
      <p:bldP spid="33" grpId="0" animBg="1"/>
      <p:bldP spid="5" grpId="0" animBg="1"/>
      <p:bldP spid="34" grpId="0"/>
      <p:bldP spid="35" grpId="0" animBg="1"/>
      <p:bldP spid="36" grpId="0"/>
      <p:bldP spid="37" grpId="0" animBg="1"/>
      <p:bldP spid="38" grpId="0"/>
      <p:bldP spid="39" grpId="0" animBg="1"/>
      <p:bldP spid="13" grpId="0"/>
      <p:bldP spid="40" grpId="0"/>
      <p:bldP spid="41" grpId="0"/>
      <p:bldP spid="42" grpId="0"/>
      <p:bldP spid="14" grpId="0" animBg="1"/>
      <p:bldP spid="15" grpId="0"/>
      <p:bldP spid="4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Naïve brute-force </a:t>
            </a:r>
            <a:r>
              <a:rPr lang="en-US" dirty="0"/>
              <a:t>a</a:t>
            </a:r>
            <a:r>
              <a:rPr lang="en-US" dirty="0" smtClean="0"/>
              <a:t>ttack </a:t>
            </a:r>
            <a:r>
              <a:rPr lang="en-US" dirty="0"/>
              <a:t>against </a:t>
            </a:r>
            <a:r>
              <a:rPr lang="en-US" dirty="0" err="1"/>
              <a:t>Kamouflage</a:t>
            </a:r>
            <a:endParaRPr lang="en-US" dirty="0">
              <a:latin typeface="Century Gothic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739976" y="1944796"/>
            <a:ext cx="1664047" cy="923330"/>
          </a:xfrm>
          <a:prstGeom prst="rect">
            <a:avLst/>
          </a:prstGeom>
          <a:ln>
            <a:solidFill>
              <a:srgbClr val="7030A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7030A0"/>
                </a:solidFill>
                <a:latin typeface="Monaco"/>
              </a:rPr>
              <a:t>Kamouflage</a:t>
            </a:r>
            <a:endParaRPr lang="en-US" b="1" dirty="0" smtClean="0">
              <a:solidFill>
                <a:srgbClr val="7030A0"/>
              </a:solidFill>
              <a:latin typeface="Monaco"/>
            </a:endParaRPr>
          </a:p>
          <a:p>
            <a:pPr algn="ctr"/>
            <a:r>
              <a:rPr lang="en-US" b="1" dirty="0" smtClean="0">
                <a:solidFill>
                  <a:srgbClr val="7030A0"/>
                </a:solidFill>
                <a:latin typeface="Monaco"/>
              </a:rPr>
              <a:t>Vault </a:t>
            </a:r>
            <a:r>
              <a:rPr lang="en-US" b="1" dirty="0" err="1" smtClean="0">
                <a:solidFill>
                  <a:srgbClr val="7030A0"/>
                </a:solidFill>
                <a:latin typeface="Monaco"/>
              </a:rPr>
              <a:t>Ciphertext</a:t>
            </a:r>
            <a:endParaRPr lang="en-US" b="1" i="0" u="none" strike="noStrike" dirty="0">
              <a:effectLst/>
              <a:latin typeface="Arial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39471" y="2485113"/>
            <a:ext cx="1175297" cy="378565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accent6"/>
                </a:solidFill>
                <a:latin typeface="Monaco" pitchFamily="49" charset="0"/>
              </a:rPr>
              <a:t>123456</a:t>
            </a:r>
            <a:endParaRPr lang="en-US" sz="1600" b="1" dirty="0">
              <a:solidFill>
                <a:schemeClr val="accent6"/>
              </a:solidFill>
              <a:latin typeface="Monaco" pitchFamily="49" charset="0"/>
            </a:endParaRPr>
          </a:p>
          <a:p>
            <a:r>
              <a:rPr lang="en-US" sz="1600" dirty="0" smtClean="0">
                <a:solidFill>
                  <a:schemeClr val="accent6"/>
                </a:solidFill>
                <a:latin typeface="Monaco" pitchFamily="49" charset="0"/>
              </a:rPr>
              <a:t>password</a:t>
            </a:r>
            <a:endParaRPr lang="en-US" sz="1600" dirty="0">
              <a:solidFill>
                <a:schemeClr val="accent6"/>
              </a:solidFill>
              <a:latin typeface="Monaco" pitchFamily="49" charset="0"/>
            </a:endParaRPr>
          </a:p>
          <a:p>
            <a:r>
              <a:rPr lang="en-US" sz="1600" dirty="0" err="1" smtClean="0">
                <a:solidFill>
                  <a:schemeClr val="accent6"/>
                </a:solidFill>
                <a:latin typeface="Monaco" pitchFamily="49" charset="0"/>
              </a:rPr>
              <a:t>Iloveyou</a:t>
            </a:r>
            <a:endParaRPr lang="en-US" sz="1600" dirty="0" smtClean="0">
              <a:solidFill>
                <a:schemeClr val="accent6"/>
              </a:solidFill>
              <a:latin typeface="Monaco" pitchFamily="49" charset="0"/>
            </a:endParaRPr>
          </a:p>
          <a:p>
            <a:pPr algn="ctr"/>
            <a:r>
              <a:rPr lang="en-US" sz="1600" b="1" dirty="0" smtClean="0">
                <a:solidFill>
                  <a:schemeClr val="accent6"/>
                </a:solidFill>
                <a:latin typeface="Monaco" pitchFamily="49" charset="0"/>
              </a:rPr>
              <a:t>…</a:t>
            </a:r>
          </a:p>
          <a:p>
            <a:pPr algn="ctr"/>
            <a:r>
              <a:rPr lang="en-US" sz="1600" b="1" dirty="0" smtClean="0">
                <a:solidFill>
                  <a:schemeClr val="accent6"/>
                </a:solidFill>
                <a:latin typeface="Monaco" pitchFamily="49" charset="0"/>
              </a:rPr>
              <a:t>…</a:t>
            </a:r>
          </a:p>
          <a:p>
            <a:pPr algn="ctr"/>
            <a:r>
              <a:rPr lang="en-US" sz="1600" dirty="0" smtClean="0">
                <a:solidFill>
                  <a:schemeClr val="accent6"/>
                </a:solidFill>
                <a:latin typeface="Monaco" pitchFamily="49" charset="0"/>
              </a:rPr>
              <a:t>violet9</a:t>
            </a:r>
          </a:p>
          <a:p>
            <a:pPr algn="ctr"/>
            <a:r>
              <a:rPr lang="en-US" sz="1600" b="1" dirty="0" smtClean="0">
                <a:solidFill>
                  <a:schemeClr val="accent6"/>
                </a:solidFill>
                <a:latin typeface="Monaco" pitchFamily="49" charset="0"/>
              </a:rPr>
              <a:t>…</a:t>
            </a:r>
          </a:p>
          <a:p>
            <a:pPr algn="ctr"/>
            <a:r>
              <a:rPr lang="en-US" sz="1600" b="1" dirty="0">
                <a:solidFill>
                  <a:schemeClr val="accent6"/>
                </a:solidFill>
                <a:latin typeface="Monaco" pitchFamily="49" charset="0"/>
              </a:rPr>
              <a:t>…</a:t>
            </a:r>
          </a:p>
          <a:p>
            <a:pPr algn="ctr"/>
            <a:r>
              <a:rPr lang="en-US" sz="1600" dirty="0" smtClean="0">
                <a:solidFill>
                  <a:schemeClr val="accent6"/>
                </a:solidFill>
                <a:latin typeface="Monaco" pitchFamily="49" charset="0"/>
              </a:rPr>
              <a:t>mypass4</a:t>
            </a:r>
            <a:endParaRPr lang="en-US" sz="1600" dirty="0">
              <a:solidFill>
                <a:schemeClr val="accent6"/>
              </a:solidFill>
              <a:latin typeface="Monaco" pitchFamily="49" charset="0"/>
            </a:endParaRPr>
          </a:p>
          <a:p>
            <a:pPr algn="ctr"/>
            <a:r>
              <a:rPr lang="en-US" sz="1600" dirty="0" smtClean="0">
                <a:solidFill>
                  <a:schemeClr val="accent6"/>
                </a:solidFill>
                <a:latin typeface="Monaco" pitchFamily="49" charset="0"/>
              </a:rPr>
              <a:t>abc123</a:t>
            </a:r>
            <a:endParaRPr lang="en-US" sz="1600" dirty="0">
              <a:solidFill>
                <a:schemeClr val="accent6"/>
              </a:solidFill>
              <a:latin typeface="Monaco" pitchFamily="49" charset="0"/>
            </a:endParaRPr>
          </a:p>
          <a:p>
            <a:pPr algn="ctr"/>
            <a:r>
              <a:rPr lang="en-US" sz="1600" dirty="0" err="1">
                <a:solidFill>
                  <a:schemeClr val="accent6"/>
                </a:solidFill>
                <a:latin typeface="Monaco" pitchFamily="49" charset="0"/>
              </a:rPr>
              <a:t>nicole</a:t>
            </a:r>
            <a:endParaRPr lang="en-US" sz="1600" dirty="0">
              <a:solidFill>
                <a:schemeClr val="accent6"/>
              </a:solidFill>
              <a:latin typeface="Monaco" pitchFamily="49" charset="0"/>
            </a:endParaRPr>
          </a:p>
          <a:p>
            <a:pPr algn="ctr"/>
            <a:r>
              <a:rPr lang="en-US" sz="1600" dirty="0" smtClean="0">
                <a:solidFill>
                  <a:schemeClr val="accent6"/>
                </a:solidFill>
                <a:latin typeface="Monaco" pitchFamily="49" charset="0"/>
              </a:rPr>
              <a:t>Daniel</a:t>
            </a:r>
          </a:p>
          <a:p>
            <a:pPr algn="ctr"/>
            <a:r>
              <a:rPr lang="en-US" sz="1600" dirty="0" smtClean="0">
                <a:solidFill>
                  <a:schemeClr val="accent6"/>
                </a:solidFill>
                <a:latin typeface="Monaco" pitchFamily="49" charset="0"/>
              </a:rPr>
              <a:t>.</a:t>
            </a:r>
          </a:p>
          <a:p>
            <a:pPr algn="ctr"/>
            <a:r>
              <a:rPr lang="en-US" sz="1600" dirty="0" smtClean="0">
                <a:solidFill>
                  <a:schemeClr val="accent6"/>
                </a:solidFill>
                <a:latin typeface="Monaco" pitchFamily="49" charset="0"/>
              </a:rPr>
              <a:t>.</a:t>
            </a:r>
          </a:p>
          <a:p>
            <a:pPr algn="ctr"/>
            <a:r>
              <a:rPr lang="en-US" sz="1600" dirty="0">
                <a:solidFill>
                  <a:schemeClr val="accent6"/>
                </a:solidFill>
                <a:latin typeface="Monaco" pitchFamily="49" charset="0"/>
              </a:rPr>
              <a:t>.</a:t>
            </a:r>
          </a:p>
        </p:txBody>
      </p:sp>
      <p:sp>
        <p:nvSpPr>
          <p:cNvPr id="48" name="Oval 47"/>
          <p:cNvSpPr/>
          <p:nvPr/>
        </p:nvSpPr>
        <p:spPr>
          <a:xfrm>
            <a:off x="3706166" y="3542080"/>
            <a:ext cx="1740187" cy="902049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mbria Math" pitchFamily="18" charset="0"/>
                <a:ea typeface="Cambria Math" pitchFamily="18" charset="0"/>
              </a:rPr>
              <a:t>Decryption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Cambria Math" pitchFamily="18" charset="0"/>
                <a:ea typeface="Cambria Math" pitchFamily="18" charset="0"/>
              </a:rPr>
              <a:t>(</a:t>
            </a:r>
            <a:r>
              <a:rPr lang="en-US" dirty="0" err="1" smtClean="0">
                <a:solidFill>
                  <a:schemeClr val="bg1"/>
                </a:solidFill>
                <a:latin typeface="Cambria Math" pitchFamily="18" charset="0"/>
                <a:ea typeface="Cambria Math" pitchFamily="18" charset="0"/>
              </a:rPr>
              <a:t>Kamouflage</a:t>
            </a:r>
            <a:r>
              <a:rPr lang="en-US" dirty="0" smtClean="0">
                <a:solidFill>
                  <a:schemeClr val="bg1"/>
                </a:solidFill>
                <a:latin typeface="Cambria Math" pitchFamily="18" charset="0"/>
                <a:ea typeface="Cambria Math" pitchFamily="18" charset="0"/>
              </a:rPr>
              <a:t>)</a:t>
            </a:r>
          </a:p>
        </p:txBody>
      </p:sp>
      <p:cxnSp>
        <p:nvCxnSpPr>
          <p:cNvPr id="49" name="Elbow Connector 48"/>
          <p:cNvCxnSpPr>
            <a:endCxn id="48" idx="2"/>
          </p:cNvCxnSpPr>
          <p:nvPr/>
        </p:nvCxnSpPr>
        <p:spPr>
          <a:xfrm>
            <a:off x="1805748" y="2665046"/>
            <a:ext cx="1900418" cy="132805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473838" y="3331384"/>
            <a:ext cx="1371600" cy="132343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s-AF" sz="1600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ɡɠڅ</a:t>
            </a:r>
            <a:r>
              <a:rPr lang="en-US" sz="1600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0&amp;c#a&amp;a339019f*a</a:t>
            </a:r>
            <a:r>
              <a:rPr lang="pt-BR" sz="1600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2;19dd229</a:t>
            </a:r>
            <a:r>
              <a:rPr lang="ja-JP" altLang="en-US" sz="1600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趬</a:t>
            </a:r>
            <a:r>
              <a:rPr lang="pt-BR" sz="1600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6%7a'82</a:t>
            </a:r>
            <a:r>
              <a:rPr lang="pt-BR" sz="16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c0</a:t>
            </a:r>
            <a:r>
              <a:rPr lang="en-US" sz="16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%</a:t>
            </a:r>
            <a:r>
              <a:rPr lang="az-Cyrl-AZ" sz="16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ф</a:t>
            </a:r>
            <a:r>
              <a:rPr lang="syr-SY" sz="16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݇</a:t>
            </a:r>
            <a:r>
              <a:rPr lang="x-none" sz="1600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ः</a:t>
            </a:r>
            <a:r>
              <a:rPr lang="az-Cyrl-AZ" sz="16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Ф</a:t>
            </a:r>
            <a:r>
              <a:rPr lang="en-US" sz="16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s?</a:t>
            </a:r>
            <a:endParaRPr lang="ar-AE" sz="1600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1" name="Straight Arrow Connector 50"/>
          <p:cNvCxnSpPr>
            <a:stCxn id="48" idx="6"/>
            <a:endCxn id="50" idx="1"/>
          </p:cNvCxnSpPr>
          <p:nvPr/>
        </p:nvCxnSpPr>
        <p:spPr>
          <a:xfrm flipV="1">
            <a:off x="5446353" y="3993104"/>
            <a:ext cx="102748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46" idx="2"/>
            <a:endCxn id="48" idx="0"/>
          </p:cNvCxnSpPr>
          <p:nvPr/>
        </p:nvCxnSpPr>
        <p:spPr>
          <a:xfrm>
            <a:off x="4572000" y="2868126"/>
            <a:ext cx="4260" cy="6739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triped Right Arrow 58"/>
          <p:cNvSpPr/>
          <p:nvPr/>
        </p:nvSpPr>
        <p:spPr>
          <a:xfrm rot="8104296">
            <a:off x="7347465" y="2925750"/>
            <a:ext cx="435816" cy="356229"/>
          </a:xfrm>
          <a:prstGeom prst="strip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7183727" y="2383614"/>
            <a:ext cx="1876762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400" cap="none" spc="0" dirty="0" smtClean="0">
                <a:ln w="11430"/>
                <a:solidFill>
                  <a:srgbClr val="FF0000"/>
                </a:solidFill>
              </a:rPr>
              <a:t>Random Junk</a:t>
            </a:r>
            <a:endParaRPr lang="en-US" sz="2000" cap="none" spc="0" dirty="0">
              <a:ln w="11430"/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54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07763" y="1655649"/>
            <a:ext cx="2238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Attacker’s ordering</a:t>
            </a:r>
          </a:p>
          <a:p>
            <a:pPr algn="ctr"/>
            <a:r>
              <a:rPr lang="en-US" sz="1600" dirty="0" smtClean="0"/>
              <a:t>of  master password guesses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67250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50" grpId="0" animBg="1"/>
      <p:bldP spid="59" grpId="0" animBg="1"/>
      <p:bldP spid="60" grpId="0"/>
      <p:bldP spid="1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</a:t>
            </a:r>
            <a:r>
              <a:rPr lang="en-US" dirty="0" smtClean="0"/>
              <a:t>brute</a:t>
            </a:r>
            <a:r>
              <a:rPr lang="en-US" dirty="0"/>
              <a:t>-force attack against </a:t>
            </a:r>
            <a:r>
              <a:rPr lang="en-US" dirty="0" err="1"/>
              <a:t>Kamouflage</a:t>
            </a:r>
            <a:endParaRPr lang="en-US" dirty="0">
              <a:latin typeface="Century Gothic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739976" y="1944796"/>
            <a:ext cx="1664047" cy="923330"/>
          </a:xfrm>
          <a:prstGeom prst="rect">
            <a:avLst/>
          </a:prstGeom>
          <a:ln>
            <a:solidFill>
              <a:srgbClr val="7030A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7030A0"/>
                </a:solidFill>
                <a:latin typeface="Monaco"/>
              </a:rPr>
              <a:t>Kamouflage</a:t>
            </a:r>
            <a:endParaRPr lang="en-US" b="1" dirty="0" smtClean="0">
              <a:solidFill>
                <a:srgbClr val="7030A0"/>
              </a:solidFill>
              <a:latin typeface="Monaco"/>
            </a:endParaRPr>
          </a:p>
          <a:p>
            <a:pPr algn="ctr"/>
            <a:r>
              <a:rPr lang="en-US" b="1" dirty="0" smtClean="0">
                <a:solidFill>
                  <a:srgbClr val="7030A0"/>
                </a:solidFill>
                <a:latin typeface="Monaco"/>
              </a:rPr>
              <a:t>Vault </a:t>
            </a:r>
            <a:r>
              <a:rPr lang="en-US" b="1" dirty="0" err="1" smtClean="0">
                <a:solidFill>
                  <a:srgbClr val="7030A0"/>
                </a:solidFill>
                <a:latin typeface="Monaco"/>
              </a:rPr>
              <a:t>Ciphertext</a:t>
            </a:r>
            <a:endParaRPr lang="en-US" b="1" i="0" u="none" strike="noStrike" dirty="0">
              <a:effectLst/>
              <a:latin typeface="Arial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39471" y="2485113"/>
            <a:ext cx="1175297" cy="378565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6"/>
                </a:solidFill>
                <a:latin typeface="Monaco" pitchFamily="49" charset="0"/>
              </a:rPr>
              <a:t>123456</a:t>
            </a:r>
            <a:endParaRPr lang="en-US" sz="1600" dirty="0">
              <a:solidFill>
                <a:schemeClr val="accent6"/>
              </a:solidFill>
              <a:latin typeface="Monaco" pitchFamily="49" charset="0"/>
            </a:endParaRPr>
          </a:p>
          <a:p>
            <a:r>
              <a:rPr lang="en-US" sz="1600" dirty="0" smtClean="0">
                <a:solidFill>
                  <a:schemeClr val="accent6"/>
                </a:solidFill>
                <a:latin typeface="Monaco" pitchFamily="49" charset="0"/>
              </a:rPr>
              <a:t>password</a:t>
            </a:r>
            <a:endParaRPr lang="en-US" sz="1600" dirty="0">
              <a:solidFill>
                <a:schemeClr val="accent6"/>
              </a:solidFill>
              <a:latin typeface="Monaco" pitchFamily="49" charset="0"/>
            </a:endParaRPr>
          </a:p>
          <a:p>
            <a:r>
              <a:rPr lang="en-US" sz="1600" dirty="0" err="1" smtClean="0">
                <a:solidFill>
                  <a:schemeClr val="accent6"/>
                </a:solidFill>
                <a:latin typeface="Monaco" pitchFamily="49" charset="0"/>
              </a:rPr>
              <a:t>Iloveyou</a:t>
            </a:r>
            <a:endParaRPr lang="en-US" sz="1600" dirty="0" smtClean="0">
              <a:solidFill>
                <a:schemeClr val="accent6"/>
              </a:solidFill>
              <a:latin typeface="Monaco" pitchFamily="49" charset="0"/>
            </a:endParaRPr>
          </a:p>
          <a:p>
            <a:pPr algn="ctr"/>
            <a:r>
              <a:rPr lang="en-US" sz="1600" b="1" dirty="0" smtClean="0">
                <a:solidFill>
                  <a:schemeClr val="accent6"/>
                </a:solidFill>
                <a:latin typeface="Monaco" pitchFamily="49" charset="0"/>
              </a:rPr>
              <a:t>…</a:t>
            </a:r>
          </a:p>
          <a:p>
            <a:pPr algn="ctr"/>
            <a:r>
              <a:rPr lang="en-US" sz="1600" b="1" dirty="0" smtClean="0">
                <a:solidFill>
                  <a:schemeClr val="accent6"/>
                </a:solidFill>
                <a:latin typeface="Monaco" pitchFamily="49" charset="0"/>
              </a:rPr>
              <a:t>…</a:t>
            </a:r>
          </a:p>
          <a:p>
            <a:pPr algn="ctr"/>
            <a:r>
              <a:rPr lang="en-US" sz="1600" b="1" dirty="0" smtClean="0">
                <a:solidFill>
                  <a:schemeClr val="accent6"/>
                </a:solidFill>
                <a:latin typeface="Monaco" pitchFamily="49" charset="0"/>
              </a:rPr>
              <a:t>violet9</a:t>
            </a:r>
          </a:p>
          <a:p>
            <a:pPr algn="ctr"/>
            <a:r>
              <a:rPr lang="en-US" sz="1600" b="1" dirty="0" smtClean="0">
                <a:solidFill>
                  <a:schemeClr val="accent6"/>
                </a:solidFill>
                <a:latin typeface="Monaco" pitchFamily="49" charset="0"/>
              </a:rPr>
              <a:t>…</a:t>
            </a:r>
          </a:p>
          <a:p>
            <a:pPr algn="ctr"/>
            <a:r>
              <a:rPr lang="en-US" sz="1600" b="1" dirty="0">
                <a:solidFill>
                  <a:schemeClr val="accent6"/>
                </a:solidFill>
                <a:latin typeface="Monaco" pitchFamily="49" charset="0"/>
              </a:rPr>
              <a:t>…</a:t>
            </a:r>
          </a:p>
          <a:p>
            <a:pPr algn="ctr"/>
            <a:r>
              <a:rPr lang="en-US" sz="1600" dirty="0" smtClean="0">
                <a:solidFill>
                  <a:schemeClr val="accent6"/>
                </a:solidFill>
                <a:latin typeface="Monaco" pitchFamily="49" charset="0"/>
              </a:rPr>
              <a:t>mypass4</a:t>
            </a:r>
            <a:endParaRPr lang="en-US" sz="1600" dirty="0">
              <a:solidFill>
                <a:schemeClr val="accent6"/>
              </a:solidFill>
              <a:latin typeface="Monaco" pitchFamily="49" charset="0"/>
            </a:endParaRPr>
          </a:p>
          <a:p>
            <a:pPr algn="ctr"/>
            <a:r>
              <a:rPr lang="en-US" sz="1600" dirty="0" smtClean="0">
                <a:solidFill>
                  <a:schemeClr val="accent6"/>
                </a:solidFill>
                <a:latin typeface="Monaco" pitchFamily="49" charset="0"/>
              </a:rPr>
              <a:t>abc123</a:t>
            </a:r>
            <a:endParaRPr lang="en-US" sz="1600" dirty="0">
              <a:solidFill>
                <a:schemeClr val="accent6"/>
              </a:solidFill>
              <a:latin typeface="Monaco" pitchFamily="49" charset="0"/>
            </a:endParaRPr>
          </a:p>
          <a:p>
            <a:pPr algn="ctr"/>
            <a:r>
              <a:rPr lang="en-US" sz="1600" dirty="0" err="1">
                <a:solidFill>
                  <a:schemeClr val="accent6"/>
                </a:solidFill>
                <a:latin typeface="Monaco" pitchFamily="49" charset="0"/>
              </a:rPr>
              <a:t>nicole</a:t>
            </a:r>
            <a:endParaRPr lang="en-US" sz="1600" dirty="0">
              <a:solidFill>
                <a:schemeClr val="accent6"/>
              </a:solidFill>
              <a:latin typeface="Monaco" pitchFamily="49" charset="0"/>
            </a:endParaRPr>
          </a:p>
          <a:p>
            <a:pPr algn="ctr"/>
            <a:r>
              <a:rPr lang="en-US" sz="1600" dirty="0" smtClean="0">
                <a:solidFill>
                  <a:schemeClr val="accent6"/>
                </a:solidFill>
                <a:latin typeface="Monaco" pitchFamily="49" charset="0"/>
              </a:rPr>
              <a:t>Daniel</a:t>
            </a:r>
          </a:p>
          <a:p>
            <a:pPr algn="ctr"/>
            <a:r>
              <a:rPr lang="en-US" sz="1600" dirty="0" smtClean="0">
                <a:solidFill>
                  <a:schemeClr val="accent6"/>
                </a:solidFill>
                <a:latin typeface="Monaco" pitchFamily="49" charset="0"/>
              </a:rPr>
              <a:t>.</a:t>
            </a:r>
          </a:p>
          <a:p>
            <a:pPr algn="ctr"/>
            <a:r>
              <a:rPr lang="en-US" sz="1600" dirty="0" smtClean="0">
                <a:solidFill>
                  <a:schemeClr val="accent6"/>
                </a:solidFill>
                <a:latin typeface="Monaco" pitchFamily="49" charset="0"/>
              </a:rPr>
              <a:t>.</a:t>
            </a:r>
          </a:p>
          <a:p>
            <a:pPr algn="ctr"/>
            <a:r>
              <a:rPr lang="en-US" sz="1600" dirty="0">
                <a:solidFill>
                  <a:schemeClr val="accent6"/>
                </a:solidFill>
                <a:latin typeface="Monaco" pitchFamily="49" charset="0"/>
              </a:rPr>
              <a:t>.</a:t>
            </a:r>
          </a:p>
        </p:txBody>
      </p:sp>
      <p:sp>
        <p:nvSpPr>
          <p:cNvPr id="48" name="Oval 47"/>
          <p:cNvSpPr/>
          <p:nvPr/>
        </p:nvSpPr>
        <p:spPr>
          <a:xfrm>
            <a:off x="3706166" y="3542080"/>
            <a:ext cx="1740187" cy="902049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mbria Math" pitchFamily="18" charset="0"/>
                <a:ea typeface="Cambria Math" pitchFamily="18" charset="0"/>
              </a:rPr>
              <a:t>Decryption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Cambria Math" pitchFamily="18" charset="0"/>
                <a:ea typeface="Cambria Math" pitchFamily="18" charset="0"/>
              </a:rPr>
              <a:t>(</a:t>
            </a:r>
            <a:r>
              <a:rPr lang="en-US" dirty="0" err="1" smtClean="0">
                <a:solidFill>
                  <a:schemeClr val="bg1"/>
                </a:solidFill>
                <a:latin typeface="Cambria Math" pitchFamily="18" charset="0"/>
                <a:ea typeface="Cambria Math" pitchFamily="18" charset="0"/>
              </a:rPr>
              <a:t>Kamouflage</a:t>
            </a:r>
            <a:r>
              <a:rPr lang="en-US" dirty="0" smtClean="0">
                <a:solidFill>
                  <a:schemeClr val="bg1"/>
                </a:solidFill>
                <a:latin typeface="Cambria Math" pitchFamily="18" charset="0"/>
                <a:ea typeface="Cambria Math" pitchFamily="18" charset="0"/>
              </a:rPr>
              <a:t>)</a:t>
            </a:r>
          </a:p>
        </p:txBody>
      </p:sp>
      <p:cxnSp>
        <p:nvCxnSpPr>
          <p:cNvPr id="49" name="Elbow Connector 48"/>
          <p:cNvCxnSpPr>
            <a:endCxn id="48" idx="2"/>
          </p:cNvCxnSpPr>
          <p:nvPr/>
        </p:nvCxnSpPr>
        <p:spPr>
          <a:xfrm>
            <a:off x="1914768" y="3911173"/>
            <a:ext cx="1791398" cy="8193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473838" y="3331384"/>
            <a:ext cx="1371600" cy="132343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t"/>
            <a:r>
              <a:rPr lang="en-US" sz="1600" dirty="0">
                <a:solidFill>
                  <a:srgbClr val="00B050"/>
                </a:solidFill>
                <a:latin typeface="Monaco"/>
              </a:rPr>
              <a:t>travis99</a:t>
            </a:r>
          </a:p>
          <a:p>
            <a:pPr fontAlgn="t"/>
            <a:r>
              <a:rPr lang="en-US" sz="1600" dirty="0">
                <a:solidFill>
                  <a:srgbClr val="00B050"/>
                </a:solidFill>
                <a:latin typeface="Monaco"/>
              </a:rPr>
              <a:t>travis12</a:t>
            </a:r>
          </a:p>
          <a:p>
            <a:pPr fontAlgn="t"/>
            <a:r>
              <a:rPr lang="en-US" sz="1600" dirty="0">
                <a:solidFill>
                  <a:srgbClr val="00B050"/>
                </a:solidFill>
                <a:latin typeface="Monaco"/>
              </a:rPr>
              <a:t>travis@7</a:t>
            </a:r>
          </a:p>
          <a:p>
            <a:pPr fontAlgn="t"/>
            <a:r>
              <a:rPr lang="en-US" sz="1600" dirty="0">
                <a:solidFill>
                  <a:srgbClr val="00B050"/>
                </a:solidFill>
                <a:latin typeface="Monaco"/>
              </a:rPr>
              <a:t>soccer smiles@33</a:t>
            </a:r>
          </a:p>
        </p:txBody>
      </p:sp>
      <p:cxnSp>
        <p:nvCxnSpPr>
          <p:cNvPr id="51" name="Straight Arrow Connector 50"/>
          <p:cNvCxnSpPr>
            <a:stCxn id="48" idx="6"/>
            <a:endCxn id="50" idx="1"/>
          </p:cNvCxnSpPr>
          <p:nvPr/>
        </p:nvCxnSpPr>
        <p:spPr>
          <a:xfrm flipV="1">
            <a:off x="5446353" y="3993104"/>
            <a:ext cx="102748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46" idx="2"/>
            <a:endCxn id="48" idx="0"/>
          </p:cNvCxnSpPr>
          <p:nvPr/>
        </p:nvCxnSpPr>
        <p:spPr>
          <a:xfrm>
            <a:off x="4572000" y="2868126"/>
            <a:ext cx="4260" cy="6739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triped Right Arrow 58"/>
          <p:cNvSpPr/>
          <p:nvPr/>
        </p:nvSpPr>
        <p:spPr>
          <a:xfrm rot="8104296">
            <a:off x="7323376" y="2876569"/>
            <a:ext cx="435816" cy="356229"/>
          </a:xfrm>
          <a:prstGeom prst="strip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6476860" y="2334433"/>
            <a:ext cx="2743340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400" dirty="0" smtClean="0">
                <a:ln w="11430"/>
                <a:solidFill>
                  <a:srgbClr val="FF0000"/>
                </a:solidFill>
              </a:rPr>
              <a:t>Real Vault??</a:t>
            </a:r>
            <a:endParaRPr lang="en-US" sz="2000" dirty="0">
              <a:ln w="11430"/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55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07763" y="1655649"/>
            <a:ext cx="2238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Attacker’s ordering</a:t>
            </a:r>
          </a:p>
          <a:p>
            <a:pPr algn="ctr"/>
            <a:r>
              <a:rPr lang="en-US" sz="1600" dirty="0" smtClean="0"/>
              <a:t>of  master password guesses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72208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</a:t>
            </a:r>
            <a:r>
              <a:rPr lang="en-US" dirty="0" smtClean="0"/>
              <a:t>brute</a:t>
            </a:r>
            <a:r>
              <a:rPr lang="en-US" dirty="0"/>
              <a:t>-force attack against </a:t>
            </a:r>
            <a:r>
              <a:rPr lang="en-US" dirty="0" err="1"/>
              <a:t>Kamouflage</a:t>
            </a:r>
            <a:endParaRPr lang="en-US" dirty="0">
              <a:latin typeface="+mn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739976" y="1944796"/>
            <a:ext cx="1664047" cy="923330"/>
          </a:xfrm>
          <a:prstGeom prst="rect">
            <a:avLst/>
          </a:prstGeom>
          <a:ln>
            <a:solidFill>
              <a:srgbClr val="7030A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7030A0"/>
                </a:solidFill>
                <a:latin typeface="Monaco"/>
              </a:rPr>
              <a:t>Kamouflage</a:t>
            </a:r>
            <a:endParaRPr lang="en-US" b="1" dirty="0" smtClean="0">
              <a:solidFill>
                <a:srgbClr val="7030A0"/>
              </a:solidFill>
              <a:latin typeface="Monaco"/>
            </a:endParaRPr>
          </a:p>
          <a:p>
            <a:pPr algn="ctr"/>
            <a:r>
              <a:rPr lang="en-US" b="1" dirty="0" smtClean="0">
                <a:solidFill>
                  <a:srgbClr val="7030A0"/>
                </a:solidFill>
                <a:latin typeface="Monaco"/>
              </a:rPr>
              <a:t>Vault </a:t>
            </a:r>
            <a:r>
              <a:rPr lang="en-US" b="1" dirty="0" err="1" smtClean="0">
                <a:solidFill>
                  <a:srgbClr val="7030A0"/>
                </a:solidFill>
                <a:latin typeface="Monaco"/>
              </a:rPr>
              <a:t>Ciphertext</a:t>
            </a:r>
            <a:endParaRPr lang="en-US" b="1" i="0" u="none" strike="noStrike" dirty="0">
              <a:effectLst/>
              <a:latin typeface="Arial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39471" y="2485113"/>
            <a:ext cx="1175297" cy="378565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6"/>
                </a:solidFill>
                <a:latin typeface="Monaco" pitchFamily="49" charset="0"/>
              </a:rPr>
              <a:t>123456</a:t>
            </a:r>
            <a:endParaRPr lang="en-US" sz="1600" dirty="0">
              <a:solidFill>
                <a:schemeClr val="accent6"/>
              </a:solidFill>
              <a:latin typeface="Monaco" pitchFamily="49" charset="0"/>
            </a:endParaRPr>
          </a:p>
          <a:p>
            <a:r>
              <a:rPr lang="en-US" sz="1600" dirty="0" smtClean="0">
                <a:solidFill>
                  <a:schemeClr val="accent6"/>
                </a:solidFill>
                <a:latin typeface="Monaco" pitchFamily="49" charset="0"/>
              </a:rPr>
              <a:t>password</a:t>
            </a:r>
            <a:endParaRPr lang="en-US" sz="1600" dirty="0">
              <a:solidFill>
                <a:schemeClr val="accent6"/>
              </a:solidFill>
              <a:latin typeface="Monaco" pitchFamily="49" charset="0"/>
            </a:endParaRPr>
          </a:p>
          <a:p>
            <a:r>
              <a:rPr lang="en-US" sz="1600" dirty="0" err="1" smtClean="0">
                <a:solidFill>
                  <a:schemeClr val="accent6"/>
                </a:solidFill>
                <a:latin typeface="Monaco" pitchFamily="49" charset="0"/>
              </a:rPr>
              <a:t>Iloveyou</a:t>
            </a:r>
            <a:endParaRPr lang="en-US" sz="1600" dirty="0" smtClean="0">
              <a:solidFill>
                <a:schemeClr val="accent6"/>
              </a:solidFill>
              <a:latin typeface="Monaco" pitchFamily="49" charset="0"/>
            </a:endParaRPr>
          </a:p>
          <a:p>
            <a:pPr algn="ctr"/>
            <a:r>
              <a:rPr lang="en-US" sz="1600" b="1" dirty="0" smtClean="0">
                <a:solidFill>
                  <a:schemeClr val="accent6"/>
                </a:solidFill>
                <a:latin typeface="Monaco" pitchFamily="49" charset="0"/>
              </a:rPr>
              <a:t>…</a:t>
            </a:r>
          </a:p>
          <a:p>
            <a:pPr algn="ctr"/>
            <a:r>
              <a:rPr lang="en-US" sz="1600" b="1" dirty="0" smtClean="0">
                <a:solidFill>
                  <a:schemeClr val="accent6"/>
                </a:solidFill>
                <a:latin typeface="Monaco" pitchFamily="49" charset="0"/>
              </a:rPr>
              <a:t>…</a:t>
            </a:r>
          </a:p>
          <a:p>
            <a:pPr algn="ctr"/>
            <a:r>
              <a:rPr lang="en-US" sz="1600" dirty="0" smtClean="0">
                <a:solidFill>
                  <a:schemeClr val="accent6"/>
                </a:solidFill>
                <a:latin typeface="Monaco" pitchFamily="49" charset="0"/>
              </a:rPr>
              <a:t>violet9</a:t>
            </a:r>
          </a:p>
          <a:p>
            <a:pPr algn="ctr"/>
            <a:r>
              <a:rPr lang="en-US" sz="1600" b="1" dirty="0" smtClean="0">
                <a:solidFill>
                  <a:schemeClr val="accent6"/>
                </a:solidFill>
                <a:latin typeface="Monaco" pitchFamily="49" charset="0"/>
              </a:rPr>
              <a:t>…</a:t>
            </a:r>
          </a:p>
          <a:p>
            <a:pPr algn="ctr"/>
            <a:r>
              <a:rPr lang="en-US" sz="1600" b="1" dirty="0">
                <a:solidFill>
                  <a:schemeClr val="accent6"/>
                </a:solidFill>
                <a:latin typeface="Monaco" pitchFamily="49" charset="0"/>
              </a:rPr>
              <a:t>…</a:t>
            </a:r>
          </a:p>
          <a:p>
            <a:pPr algn="ctr"/>
            <a:r>
              <a:rPr lang="en-US" sz="1600" b="1" dirty="0" smtClean="0">
                <a:solidFill>
                  <a:schemeClr val="accent6"/>
                </a:solidFill>
                <a:latin typeface="Monaco" pitchFamily="49" charset="0"/>
              </a:rPr>
              <a:t>mypass4</a:t>
            </a:r>
            <a:endParaRPr lang="en-US" sz="1600" b="1" dirty="0">
              <a:solidFill>
                <a:schemeClr val="accent6"/>
              </a:solidFill>
              <a:latin typeface="Monaco" pitchFamily="49" charset="0"/>
            </a:endParaRPr>
          </a:p>
          <a:p>
            <a:pPr algn="ctr"/>
            <a:r>
              <a:rPr lang="en-US" sz="1600" dirty="0" smtClean="0">
                <a:solidFill>
                  <a:schemeClr val="accent6"/>
                </a:solidFill>
                <a:latin typeface="Monaco" pitchFamily="49" charset="0"/>
              </a:rPr>
              <a:t>abc123</a:t>
            </a:r>
            <a:endParaRPr lang="en-US" sz="1600" dirty="0">
              <a:solidFill>
                <a:schemeClr val="accent6"/>
              </a:solidFill>
              <a:latin typeface="Monaco" pitchFamily="49" charset="0"/>
            </a:endParaRPr>
          </a:p>
          <a:p>
            <a:pPr algn="ctr"/>
            <a:r>
              <a:rPr lang="en-US" sz="1600" dirty="0" err="1">
                <a:solidFill>
                  <a:schemeClr val="accent6"/>
                </a:solidFill>
                <a:latin typeface="Monaco" pitchFamily="49" charset="0"/>
              </a:rPr>
              <a:t>nicole</a:t>
            </a:r>
            <a:endParaRPr lang="en-US" sz="1600" dirty="0">
              <a:solidFill>
                <a:schemeClr val="accent6"/>
              </a:solidFill>
              <a:latin typeface="Monaco" pitchFamily="49" charset="0"/>
            </a:endParaRPr>
          </a:p>
          <a:p>
            <a:pPr algn="ctr"/>
            <a:r>
              <a:rPr lang="en-US" sz="1600" dirty="0" smtClean="0">
                <a:solidFill>
                  <a:schemeClr val="accent6"/>
                </a:solidFill>
                <a:latin typeface="Monaco" pitchFamily="49" charset="0"/>
              </a:rPr>
              <a:t>Daniel</a:t>
            </a:r>
          </a:p>
          <a:p>
            <a:pPr algn="ctr"/>
            <a:r>
              <a:rPr lang="en-US" sz="1600" dirty="0" smtClean="0">
                <a:solidFill>
                  <a:schemeClr val="accent6"/>
                </a:solidFill>
                <a:latin typeface="Monaco" pitchFamily="49" charset="0"/>
              </a:rPr>
              <a:t>.</a:t>
            </a:r>
          </a:p>
          <a:p>
            <a:pPr algn="ctr"/>
            <a:r>
              <a:rPr lang="en-US" sz="1600" dirty="0" smtClean="0">
                <a:solidFill>
                  <a:schemeClr val="accent6"/>
                </a:solidFill>
                <a:latin typeface="Monaco" pitchFamily="49" charset="0"/>
              </a:rPr>
              <a:t>.</a:t>
            </a:r>
          </a:p>
          <a:p>
            <a:pPr algn="ctr"/>
            <a:r>
              <a:rPr lang="en-US" sz="1600" dirty="0">
                <a:solidFill>
                  <a:schemeClr val="accent6"/>
                </a:solidFill>
                <a:latin typeface="Monaco" pitchFamily="49" charset="0"/>
              </a:rPr>
              <a:t>.</a:t>
            </a:r>
          </a:p>
        </p:txBody>
      </p:sp>
      <p:sp>
        <p:nvSpPr>
          <p:cNvPr id="48" name="Oval 47"/>
          <p:cNvSpPr/>
          <p:nvPr/>
        </p:nvSpPr>
        <p:spPr>
          <a:xfrm>
            <a:off x="3706166" y="3542080"/>
            <a:ext cx="1740187" cy="902049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mbria Math" pitchFamily="18" charset="0"/>
                <a:ea typeface="Cambria Math" pitchFamily="18" charset="0"/>
              </a:rPr>
              <a:t>Decryption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Cambria Math" pitchFamily="18" charset="0"/>
                <a:ea typeface="Cambria Math" pitchFamily="18" charset="0"/>
              </a:rPr>
              <a:t>(</a:t>
            </a:r>
            <a:r>
              <a:rPr lang="en-US" dirty="0" err="1" smtClean="0">
                <a:solidFill>
                  <a:schemeClr val="bg1"/>
                </a:solidFill>
                <a:latin typeface="Cambria Math" pitchFamily="18" charset="0"/>
                <a:ea typeface="Cambria Math" pitchFamily="18" charset="0"/>
              </a:rPr>
              <a:t>Kamouflage</a:t>
            </a:r>
            <a:r>
              <a:rPr lang="en-US" dirty="0" smtClean="0">
                <a:solidFill>
                  <a:schemeClr val="bg1"/>
                </a:solidFill>
                <a:latin typeface="Cambria Math" pitchFamily="18" charset="0"/>
                <a:ea typeface="Cambria Math" pitchFamily="18" charset="0"/>
              </a:rPr>
              <a:t>)</a:t>
            </a:r>
          </a:p>
        </p:txBody>
      </p:sp>
      <p:cxnSp>
        <p:nvCxnSpPr>
          <p:cNvPr id="49" name="Elbow Connector 48"/>
          <p:cNvCxnSpPr>
            <a:endCxn id="48" idx="2"/>
          </p:cNvCxnSpPr>
          <p:nvPr/>
        </p:nvCxnSpPr>
        <p:spPr>
          <a:xfrm flipV="1">
            <a:off x="1821116" y="3993105"/>
            <a:ext cx="1885050" cy="66171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473838" y="3331384"/>
            <a:ext cx="1371600" cy="132343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t"/>
            <a:r>
              <a:rPr lang="en-US" sz="1600" dirty="0">
                <a:solidFill>
                  <a:srgbClr val="008A3E"/>
                </a:solidFill>
                <a:latin typeface="Monaco"/>
              </a:rPr>
              <a:t>family00</a:t>
            </a:r>
          </a:p>
          <a:p>
            <a:pPr fontAlgn="t"/>
            <a:r>
              <a:rPr lang="en-US" sz="1600" dirty="0">
                <a:solidFill>
                  <a:srgbClr val="008A3E"/>
                </a:solidFill>
                <a:latin typeface="Monaco"/>
              </a:rPr>
              <a:t>family01</a:t>
            </a:r>
          </a:p>
          <a:p>
            <a:pPr fontAlgn="t"/>
            <a:r>
              <a:rPr lang="en-US" sz="1600" dirty="0">
                <a:solidFill>
                  <a:srgbClr val="008A3E"/>
                </a:solidFill>
                <a:latin typeface="Monaco"/>
              </a:rPr>
              <a:t>family.1</a:t>
            </a:r>
          </a:p>
          <a:p>
            <a:pPr fontAlgn="t"/>
            <a:r>
              <a:rPr lang="en-US" sz="1600" dirty="0">
                <a:solidFill>
                  <a:srgbClr val="008A3E"/>
                </a:solidFill>
                <a:latin typeface="Monaco"/>
              </a:rPr>
              <a:t>qwerty poiuyt.12</a:t>
            </a:r>
          </a:p>
        </p:txBody>
      </p:sp>
      <p:cxnSp>
        <p:nvCxnSpPr>
          <p:cNvPr id="51" name="Straight Arrow Connector 50"/>
          <p:cNvCxnSpPr>
            <a:stCxn id="48" idx="6"/>
            <a:endCxn id="50" idx="1"/>
          </p:cNvCxnSpPr>
          <p:nvPr/>
        </p:nvCxnSpPr>
        <p:spPr>
          <a:xfrm flipV="1">
            <a:off x="5446353" y="3993104"/>
            <a:ext cx="102748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46" idx="2"/>
            <a:endCxn id="48" idx="0"/>
          </p:cNvCxnSpPr>
          <p:nvPr/>
        </p:nvCxnSpPr>
        <p:spPr>
          <a:xfrm>
            <a:off x="4572000" y="2868126"/>
            <a:ext cx="4260" cy="6739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triped Right Arrow 58"/>
          <p:cNvSpPr/>
          <p:nvPr/>
        </p:nvSpPr>
        <p:spPr>
          <a:xfrm rot="8104296">
            <a:off x="7323376" y="2876569"/>
            <a:ext cx="435816" cy="356229"/>
          </a:xfrm>
          <a:prstGeom prst="strip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56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07763" y="1655649"/>
            <a:ext cx="2238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Attacker’s ordering</a:t>
            </a:r>
          </a:p>
          <a:p>
            <a:pPr algn="ctr"/>
            <a:r>
              <a:rPr lang="en-US" sz="1600" dirty="0" smtClean="0"/>
              <a:t>of  master password guesses</a:t>
            </a:r>
            <a:endParaRPr lang="en-US" sz="1600" dirty="0"/>
          </a:p>
        </p:txBody>
      </p:sp>
      <p:sp>
        <p:nvSpPr>
          <p:cNvPr id="15" name="Rectangle 14"/>
          <p:cNvSpPr/>
          <p:nvPr/>
        </p:nvSpPr>
        <p:spPr>
          <a:xfrm>
            <a:off x="6476860" y="2334433"/>
            <a:ext cx="2743340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400" dirty="0" smtClean="0">
                <a:ln w="11430"/>
                <a:solidFill>
                  <a:srgbClr val="FF0000"/>
                </a:solidFill>
              </a:rPr>
              <a:t>Real Vault??</a:t>
            </a:r>
            <a:endParaRPr lang="en-US" sz="2000" dirty="0">
              <a:ln w="11430"/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386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brute-force attack against </a:t>
            </a:r>
            <a:r>
              <a:rPr lang="en-US" dirty="0" err="1"/>
              <a:t>Kamouflage</a:t>
            </a:r>
            <a:endParaRPr lang="en-US" dirty="0">
              <a:latin typeface="+mn-lt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936" t="279878" r="-899553" b="-276380"/>
          <a:stretch/>
        </p:blipFill>
        <p:spPr bwMode="auto">
          <a:xfrm>
            <a:off x="-4238045" y="9446150"/>
            <a:ext cx="1773141" cy="3725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2633785" y="4161437"/>
            <a:ext cx="62991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Runtime of the Attack = </a:t>
            </a:r>
          </a:p>
          <a:p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Offline Work + Online Work 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082389" y="1878517"/>
            <a:ext cx="1371600" cy="132343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t"/>
            <a:r>
              <a:rPr lang="en-US" sz="1600" dirty="0">
                <a:solidFill>
                  <a:srgbClr val="00B050"/>
                </a:solidFill>
                <a:latin typeface="Monaco"/>
              </a:rPr>
              <a:t>abcdef12</a:t>
            </a:r>
          </a:p>
          <a:p>
            <a:pPr fontAlgn="t"/>
            <a:r>
              <a:rPr lang="en-US" sz="1600" dirty="0">
                <a:solidFill>
                  <a:srgbClr val="00B050"/>
                </a:solidFill>
                <a:latin typeface="Monaco"/>
              </a:rPr>
              <a:t>abcdef02</a:t>
            </a:r>
          </a:p>
          <a:p>
            <a:pPr fontAlgn="t"/>
            <a:r>
              <a:rPr lang="en-US" sz="1600" dirty="0">
                <a:solidFill>
                  <a:srgbClr val="00B050"/>
                </a:solidFill>
                <a:latin typeface="Monaco"/>
              </a:rPr>
              <a:t>abcdef#1</a:t>
            </a:r>
          </a:p>
          <a:p>
            <a:pPr fontAlgn="t"/>
            <a:r>
              <a:rPr lang="en-US" sz="1600" dirty="0" err="1">
                <a:solidFill>
                  <a:srgbClr val="00B050"/>
                </a:solidFill>
                <a:latin typeface="Monaco"/>
              </a:rPr>
              <a:t>thomas</a:t>
            </a:r>
            <a:endParaRPr lang="en-US" sz="1600" dirty="0">
              <a:solidFill>
                <a:srgbClr val="00B050"/>
              </a:solidFill>
              <a:latin typeface="Monaco"/>
            </a:endParaRPr>
          </a:p>
          <a:p>
            <a:pPr fontAlgn="t"/>
            <a:r>
              <a:rPr lang="en-US" sz="1600" dirty="0">
                <a:solidFill>
                  <a:srgbClr val="00B050"/>
                </a:solidFill>
                <a:latin typeface="Monaco"/>
              </a:rPr>
              <a:t>temple#00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754299" y="1878687"/>
            <a:ext cx="1371600" cy="132343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t"/>
            <a:r>
              <a:rPr lang="en-US" sz="1600" dirty="0">
                <a:solidFill>
                  <a:srgbClr val="00B050"/>
                </a:solidFill>
                <a:latin typeface="Monaco"/>
              </a:rPr>
              <a:t>travis99</a:t>
            </a:r>
          </a:p>
          <a:p>
            <a:pPr fontAlgn="t"/>
            <a:r>
              <a:rPr lang="en-US" sz="1600" dirty="0">
                <a:solidFill>
                  <a:srgbClr val="00B050"/>
                </a:solidFill>
                <a:latin typeface="Monaco"/>
              </a:rPr>
              <a:t>travis12</a:t>
            </a:r>
          </a:p>
          <a:p>
            <a:pPr fontAlgn="t"/>
            <a:r>
              <a:rPr lang="en-US" sz="1600" dirty="0">
                <a:solidFill>
                  <a:srgbClr val="00B050"/>
                </a:solidFill>
                <a:latin typeface="Monaco"/>
              </a:rPr>
              <a:t>travis@7</a:t>
            </a:r>
          </a:p>
          <a:p>
            <a:pPr fontAlgn="t"/>
            <a:r>
              <a:rPr lang="en-US" sz="1600" dirty="0">
                <a:solidFill>
                  <a:srgbClr val="00B050"/>
                </a:solidFill>
                <a:latin typeface="Monaco"/>
              </a:rPr>
              <a:t>soccer smiles@33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426209" y="1878687"/>
            <a:ext cx="1371600" cy="132343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t"/>
            <a:r>
              <a:rPr lang="en-US" sz="1600" dirty="0">
                <a:solidFill>
                  <a:srgbClr val="00B050"/>
                </a:solidFill>
                <a:latin typeface="Monaco"/>
              </a:rPr>
              <a:t>family00</a:t>
            </a:r>
          </a:p>
          <a:p>
            <a:pPr fontAlgn="t"/>
            <a:r>
              <a:rPr lang="en-US" sz="1600" dirty="0">
                <a:solidFill>
                  <a:srgbClr val="00B050"/>
                </a:solidFill>
                <a:latin typeface="Monaco"/>
              </a:rPr>
              <a:t>family01</a:t>
            </a:r>
          </a:p>
          <a:p>
            <a:pPr fontAlgn="t"/>
            <a:r>
              <a:rPr lang="en-US" sz="1600" dirty="0">
                <a:solidFill>
                  <a:srgbClr val="00B050"/>
                </a:solidFill>
                <a:latin typeface="Monaco"/>
              </a:rPr>
              <a:t>family.1</a:t>
            </a:r>
          </a:p>
          <a:p>
            <a:pPr fontAlgn="t"/>
            <a:r>
              <a:rPr lang="en-US" sz="1600" dirty="0">
                <a:solidFill>
                  <a:srgbClr val="00B050"/>
                </a:solidFill>
                <a:latin typeface="Monaco"/>
              </a:rPr>
              <a:t>qwerty poiuyt.12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98118" y="1869824"/>
            <a:ext cx="1371600" cy="132343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t"/>
            <a:r>
              <a:rPr lang="en-US" sz="1600" dirty="0">
                <a:solidFill>
                  <a:srgbClr val="00B050"/>
                </a:solidFill>
                <a:latin typeface="Monaco"/>
              </a:rPr>
              <a:t>scooby33</a:t>
            </a:r>
          </a:p>
          <a:p>
            <a:pPr fontAlgn="t"/>
            <a:r>
              <a:rPr lang="en-US" sz="1600" dirty="0">
                <a:solidFill>
                  <a:srgbClr val="00B050"/>
                </a:solidFill>
                <a:latin typeface="Monaco"/>
              </a:rPr>
              <a:t>scooby45</a:t>
            </a:r>
          </a:p>
          <a:p>
            <a:pPr fontAlgn="t"/>
            <a:r>
              <a:rPr lang="en-US" sz="1600" dirty="0">
                <a:solidFill>
                  <a:srgbClr val="00B050"/>
                </a:solidFill>
                <a:latin typeface="Monaco"/>
              </a:rPr>
              <a:t>scooby@3</a:t>
            </a:r>
          </a:p>
          <a:p>
            <a:pPr fontAlgn="t"/>
            <a:r>
              <a:rPr lang="en-US" sz="1600" dirty="0" err="1">
                <a:solidFill>
                  <a:srgbClr val="00B050"/>
                </a:solidFill>
                <a:latin typeface="Monaco"/>
              </a:rPr>
              <a:t>vanbus</a:t>
            </a:r>
            <a:r>
              <a:rPr lang="en-US" sz="1600" dirty="0">
                <a:solidFill>
                  <a:srgbClr val="00B050"/>
                </a:solidFill>
                <a:latin typeface="Monaco"/>
              </a:rPr>
              <a:t> weiwei!69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082388" y="1447800"/>
            <a:ext cx="63873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>
                <a:solidFill>
                  <a:schemeClr val="accent6"/>
                </a:solidFill>
                <a:latin typeface="Monaco" pitchFamily="49" charset="0"/>
              </a:rPr>
              <a:t> shishi1     violet9     mypass4     zxcvbn9   </a:t>
            </a:r>
            <a:endParaRPr lang="en-US" dirty="0">
              <a:solidFill>
                <a:schemeClr val="accent6"/>
              </a:solidFill>
              <a:latin typeface="Monaco" pitchFamily="49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663801" y="3429000"/>
            <a:ext cx="626918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Only Option: </a:t>
            </a:r>
            <a:r>
              <a:rPr lang="en-US" sz="3200" dirty="0" smtClean="0">
                <a:solidFill>
                  <a:srgbClr val="0070C0"/>
                </a:solidFill>
              </a:rPr>
              <a:t>Try passwords at sites</a:t>
            </a:r>
            <a:endParaRPr lang="en-US" sz="2800" dirty="0" smtClean="0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67000" y="5257800"/>
            <a:ext cx="64770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Authors goal:</a:t>
            </a:r>
          </a:p>
          <a:p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sym typeface="Wingdings" pitchFamily="2" charset="2"/>
              </a:rPr>
              <a:t>All Offline Work + N/2 online queries (avg.)</a:t>
            </a:r>
          </a:p>
          <a:p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(Where N = Number of explicitly stored vaults)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loud Callout 2"/>
          <p:cNvSpPr/>
          <p:nvPr/>
        </p:nvSpPr>
        <p:spPr>
          <a:xfrm>
            <a:off x="773723" y="2805723"/>
            <a:ext cx="1308666" cy="1208052"/>
          </a:xfrm>
          <a:prstGeom prst="cloudCallout">
            <a:avLst>
              <a:gd name="adj1" fmla="val -38233"/>
              <a:gd name="adj2" fmla="val 72458"/>
            </a:avLst>
          </a:prstGeom>
          <a:solidFill>
            <a:schemeClr val="tx1">
              <a:lumMod val="95000"/>
              <a:lumOff val="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?</a:t>
            </a:r>
            <a:endParaRPr lang="en-US" dirty="0"/>
          </a:p>
        </p:txBody>
      </p:sp>
      <p:pic>
        <p:nvPicPr>
          <p:cNvPr id="15" name="Picture 5" descr="C:\Documents and Settings\rist\Local Settings\Temporary Internet Files\Content.IE5\RRKU6J6Q\MCj0349121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4147920"/>
            <a:ext cx="1260475" cy="11453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81803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 animBg="1"/>
      <p:bldP spid="41" grpId="0" animBg="1"/>
      <p:bldP spid="42" grpId="0" animBg="1"/>
      <p:bldP spid="43" grpId="0" animBg="1"/>
      <p:bldP spid="45" grpId="0"/>
      <p:bldP spid="47" grpId="0"/>
      <p:bldP spid="16" grpId="0"/>
      <p:bldP spid="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 rot="16200000">
            <a:off x="207346" y="1870938"/>
            <a:ext cx="919227" cy="5847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Real</a:t>
            </a:r>
            <a:endParaRPr lang="en-US" sz="32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found a vulnerability</a:t>
            </a:r>
            <a:endParaRPr lang="en-US" sz="2700" dirty="0">
              <a:solidFill>
                <a:srgbClr val="FF0000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3406367" y="1959915"/>
            <a:ext cx="565689" cy="294468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351232" y="1414075"/>
            <a:ext cx="1490718" cy="1477328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t"/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Monaco"/>
              </a:rPr>
              <a:t>family</a:t>
            </a:r>
            <a:r>
              <a:rPr lang="en-US" dirty="0" smtClean="0">
                <a:solidFill>
                  <a:srgbClr val="0070C0"/>
                </a:solidFill>
                <a:latin typeface="Monaco"/>
              </a:rPr>
              <a:t>00</a:t>
            </a:r>
          </a:p>
          <a:p>
            <a:pPr fontAlgn="t"/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Monaco"/>
              </a:rPr>
              <a:t>family</a:t>
            </a:r>
            <a:r>
              <a:rPr lang="en-US" dirty="0" smtClean="0">
                <a:solidFill>
                  <a:srgbClr val="0070C0"/>
                </a:solidFill>
                <a:latin typeface="Monaco"/>
              </a:rPr>
              <a:t>01</a:t>
            </a:r>
            <a:endParaRPr lang="en-US" dirty="0">
              <a:solidFill>
                <a:srgbClr val="0070C0"/>
              </a:solidFill>
              <a:latin typeface="Monaco"/>
            </a:endParaRPr>
          </a:p>
          <a:p>
            <a:pPr fontAlgn="t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Monaco"/>
              </a:rPr>
              <a:t>family</a:t>
            </a:r>
            <a:r>
              <a:rPr lang="en-US" dirty="0">
                <a:solidFill>
                  <a:srgbClr val="00B050"/>
                </a:solidFill>
                <a:latin typeface="Monaco"/>
              </a:rPr>
              <a:t>.</a:t>
            </a:r>
            <a:r>
              <a:rPr lang="en-US" dirty="0">
                <a:solidFill>
                  <a:srgbClr val="0070C0"/>
                </a:solidFill>
                <a:latin typeface="Monaco"/>
              </a:rPr>
              <a:t>1</a:t>
            </a:r>
          </a:p>
          <a:p>
            <a:pPr fontAlgn="t"/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Monaco"/>
              </a:rPr>
              <a:t>qwerty </a:t>
            </a:r>
            <a:r>
              <a:rPr lang="en-US" dirty="0" smtClean="0">
                <a:solidFill>
                  <a:srgbClr val="00B050"/>
                </a:solidFill>
                <a:latin typeface="Monaco"/>
              </a:rPr>
              <a:t>poiuyt</a:t>
            </a:r>
            <a:r>
              <a:rPr lang="en-US" dirty="0" smtClean="0">
                <a:solidFill>
                  <a:srgbClr val="0070C0"/>
                </a:solidFill>
                <a:latin typeface="Monaco"/>
              </a:rPr>
              <a:t>.12</a:t>
            </a:r>
            <a:endParaRPr lang="en-US" dirty="0">
              <a:solidFill>
                <a:srgbClr val="0070C0"/>
              </a:solidFill>
              <a:latin typeface="Monaco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42724" y="1414075"/>
            <a:ext cx="1020408" cy="1477328"/>
          </a:xfrm>
          <a:prstGeom prst="rect">
            <a:avLst/>
          </a:prstGeom>
          <a:noFill/>
          <a:ln w="12700">
            <a:solidFill>
              <a:srgbClr val="002060"/>
            </a:solidFill>
            <a:prstDash val="dash"/>
          </a:ln>
        </p:spPr>
        <p:txBody>
          <a:bodyPr wrap="square" lIns="91440" tIns="0" rIns="0" bIns="91440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Monaco" pitchFamily="49" charset="0"/>
              </a:rPr>
              <a:t>W</a:t>
            </a:r>
            <a:r>
              <a:rPr lang="en-US" baseline="-25000" dirty="0" smtClean="0">
                <a:solidFill>
                  <a:schemeClr val="accent2">
                    <a:lumMod val="75000"/>
                  </a:schemeClr>
                </a:solidFill>
                <a:latin typeface="Monaco" pitchFamily="49" charset="0"/>
              </a:rPr>
              <a:t>6</a:t>
            </a:r>
            <a:r>
              <a:rPr lang="en-US" dirty="0" smtClean="0">
                <a:latin typeface="Monaco" pitchFamily="49" charset="0"/>
              </a:rPr>
              <a:t>D</a:t>
            </a:r>
            <a:r>
              <a:rPr lang="en-US" baseline="-25000" dirty="0" smtClean="0">
                <a:latin typeface="Monaco" pitchFamily="49" charset="0"/>
              </a:rPr>
              <a:t>2</a:t>
            </a:r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Monaco" pitchFamily="49" charset="0"/>
              </a:rPr>
              <a:t>W</a:t>
            </a:r>
            <a:r>
              <a:rPr lang="en-US" baseline="-25000" dirty="0" smtClean="0">
                <a:solidFill>
                  <a:schemeClr val="accent2">
                    <a:lumMod val="75000"/>
                  </a:schemeClr>
                </a:solidFill>
                <a:latin typeface="Monaco" pitchFamily="49" charset="0"/>
              </a:rPr>
              <a:t>6</a:t>
            </a:r>
            <a:r>
              <a:rPr lang="en-US" dirty="0" smtClean="0">
                <a:latin typeface="Monaco" pitchFamily="49" charset="0"/>
              </a:rPr>
              <a:t>D</a:t>
            </a:r>
            <a:r>
              <a:rPr lang="en-US" baseline="-25000" dirty="0" smtClean="0">
                <a:latin typeface="Monaco" pitchFamily="49" charset="0"/>
              </a:rPr>
              <a:t>2</a:t>
            </a:r>
            <a:r>
              <a:rPr lang="en-US" baseline="30000" dirty="0">
                <a:latin typeface="Monaco" pitchFamily="49" charset="0"/>
              </a:rPr>
              <a:t>1</a:t>
            </a:r>
            <a:endParaRPr lang="en-US" baseline="30000" dirty="0" smtClean="0">
              <a:latin typeface="Monaco" pitchFamily="49" charset="0"/>
            </a:endParaRPr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Monaco" pitchFamily="49" charset="0"/>
              </a:rPr>
              <a:t>W</a:t>
            </a:r>
            <a:r>
              <a:rPr lang="en-US" baseline="-25000" dirty="0" smtClean="0">
                <a:solidFill>
                  <a:schemeClr val="accent2">
                    <a:lumMod val="75000"/>
                  </a:schemeClr>
                </a:solidFill>
                <a:latin typeface="Monaco" pitchFamily="49" charset="0"/>
              </a:rPr>
              <a:t>6</a:t>
            </a:r>
            <a:r>
              <a:rPr lang="en-US" dirty="0" smtClean="0">
                <a:latin typeface="Monaco" pitchFamily="49" charset="0"/>
              </a:rPr>
              <a:t>S</a:t>
            </a:r>
            <a:r>
              <a:rPr lang="en-US" baseline="-25000" dirty="0" smtClean="0">
                <a:latin typeface="Monaco" pitchFamily="49" charset="0"/>
              </a:rPr>
              <a:t>1</a:t>
            </a:r>
            <a:r>
              <a:rPr lang="en-US" dirty="0" smtClean="0">
                <a:latin typeface="Monaco" pitchFamily="49" charset="0"/>
              </a:rPr>
              <a:t>D</a:t>
            </a:r>
            <a:r>
              <a:rPr lang="en-US" baseline="-25000" dirty="0" smtClean="0">
                <a:latin typeface="Monaco" pitchFamily="49" charset="0"/>
              </a:rPr>
              <a:t>1</a:t>
            </a:r>
          </a:p>
          <a:p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Monaco"/>
              </a:rPr>
              <a:t>W</a:t>
            </a:r>
            <a:r>
              <a:rPr lang="en-US" baseline="-25000" dirty="0">
                <a:solidFill>
                  <a:schemeClr val="accent4">
                    <a:lumMod val="50000"/>
                  </a:schemeClr>
                </a:solidFill>
                <a:latin typeface="Monaco"/>
              </a:rPr>
              <a:t>6</a:t>
            </a:r>
            <a:r>
              <a:rPr lang="en-US" baseline="30000" dirty="0">
                <a:solidFill>
                  <a:schemeClr val="accent4">
                    <a:lumMod val="50000"/>
                  </a:schemeClr>
                </a:solidFill>
                <a:latin typeface="Monaco"/>
              </a:rPr>
              <a:t>1</a:t>
            </a:r>
          </a:p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Monaco" pitchFamily="49" charset="0"/>
              </a:rPr>
              <a:t>W</a:t>
            </a:r>
            <a:r>
              <a:rPr lang="en-US" baseline="-25000" dirty="0" smtClean="0">
                <a:solidFill>
                  <a:schemeClr val="accent3">
                    <a:lumMod val="50000"/>
                  </a:schemeClr>
                </a:solidFill>
                <a:latin typeface="Monaco" pitchFamily="49" charset="0"/>
              </a:rPr>
              <a:t>6</a:t>
            </a:r>
            <a:r>
              <a:rPr lang="en-US" baseline="30000" dirty="0" smtClean="0">
                <a:solidFill>
                  <a:schemeClr val="accent3">
                    <a:lumMod val="50000"/>
                  </a:schemeClr>
                </a:solidFill>
                <a:latin typeface="Monaco" pitchFamily="49" charset="0"/>
              </a:rPr>
              <a:t>2</a:t>
            </a:r>
            <a:r>
              <a:rPr lang="en-US" dirty="0" smtClean="0">
                <a:latin typeface="Monaco" pitchFamily="49" charset="0"/>
              </a:rPr>
              <a:t>S</a:t>
            </a:r>
            <a:r>
              <a:rPr lang="en-US" baseline="-25000" dirty="0" smtClean="0">
                <a:latin typeface="Monaco" pitchFamily="49" charset="0"/>
              </a:rPr>
              <a:t>1</a:t>
            </a:r>
            <a:r>
              <a:rPr lang="en-US" dirty="0" smtClean="0">
                <a:latin typeface="Monaco" pitchFamily="49" charset="0"/>
              </a:rPr>
              <a:t>D</a:t>
            </a:r>
            <a:r>
              <a:rPr lang="en-US" baseline="-25000" dirty="0" smtClean="0">
                <a:latin typeface="Monaco" pitchFamily="49" charset="0"/>
              </a:rPr>
              <a:t>2</a:t>
            </a:r>
            <a:r>
              <a:rPr lang="en-US" baseline="30000" dirty="0">
                <a:latin typeface="Monaco" pitchFamily="49" charset="0"/>
              </a:rPr>
              <a:t>2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3078529" y="2995646"/>
            <a:ext cx="1392378" cy="5359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339808" y="3597843"/>
            <a:ext cx="1302422" cy="132343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t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onaco"/>
              </a:rPr>
              <a:t>abcdef</a:t>
            </a:r>
            <a:r>
              <a:rPr lang="en-US" sz="1600" dirty="0">
                <a:solidFill>
                  <a:srgbClr val="0070C0"/>
                </a:solidFill>
                <a:latin typeface="Monaco"/>
              </a:rPr>
              <a:t>12</a:t>
            </a:r>
          </a:p>
          <a:p>
            <a:pPr fontAlgn="t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onaco"/>
              </a:rPr>
              <a:t>abcdef</a:t>
            </a:r>
            <a:r>
              <a:rPr lang="en-US" sz="1600" dirty="0">
                <a:solidFill>
                  <a:srgbClr val="0070C0"/>
                </a:solidFill>
                <a:latin typeface="Monaco"/>
              </a:rPr>
              <a:t>02</a:t>
            </a:r>
          </a:p>
          <a:p>
            <a:pPr fontAlgn="t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onaco"/>
              </a:rPr>
              <a:t>abcdef</a:t>
            </a:r>
            <a:r>
              <a:rPr lang="en-US" sz="1600" dirty="0">
                <a:solidFill>
                  <a:srgbClr val="00B050"/>
                </a:solidFill>
                <a:latin typeface="Monaco"/>
              </a:rPr>
              <a:t>#</a:t>
            </a:r>
            <a:r>
              <a:rPr lang="en-US" sz="1600" dirty="0">
                <a:solidFill>
                  <a:srgbClr val="0070C0"/>
                </a:solidFill>
                <a:latin typeface="Monaco"/>
              </a:rPr>
              <a:t>1</a:t>
            </a:r>
          </a:p>
          <a:p>
            <a:pPr fontAlgn="t"/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Monaco"/>
              </a:rPr>
              <a:t>thomas</a:t>
            </a:r>
            <a:endParaRPr lang="en-US" sz="1600" dirty="0">
              <a:solidFill>
                <a:schemeClr val="accent4">
                  <a:lumMod val="50000"/>
                </a:schemeClr>
              </a:solidFill>
              <a:latin typeface="Monaco"/>
            </a:endParaRPr>
          </a:p>
          <a:p>
            <a:pPr fontAlgn="t"/>
            <a:r>
              <a:rPr lang="en-US" sz="1600" dirty="0" smtClean="0">
                <a:solidFill>
                  <a:srgbClr val="00B050"/>
                </a:solidFill>
                <a:latin typeface="Monaco"/>
              </a:rPr>
              <a:t>temple</a:t>
            </a:r>
            <a:r>
              <a:rPr lang="en-US" sz="1600" dirty="0">
                <a:solidFill>
                  <a:srgbClr val="00B050"/>
                </a:solidFill>
                <a:latin typeface="Monaco"/>
              </a:rPr>
              <a:t>#</a:t>
            </a:r>
            <a:r>
              <a:rPr lang="en-US" sz="1600" dirty="0">
                <a:solidFill>
                  <a:srgbClr val="0070C0"/>
                </a:solidFill>
                <a:latin typeface="Monaco"/>
              </a:rPr>
              <a:t>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474833" y="3597843"/>
            <a:ext cx="1294011" cy="132343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t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onaco"/>
              </a:rPr>
              <a:t>travis</a:t>
            </a:r>
            <a:r>
              <a:rPr lang="en-US" sz="1600" dirty="0">
                <a:solidFill>
                  <a:srgbClr val="0070C0"/>
                </a:solidFill>
                <a:latin typeface="Monaco"/>
              </a:rPr>
              <a:t>99</a:t>
            </a:r>
          </a:p>
          <a:p>
            <a:pPr fontAlgn="t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onaco"/>
              </a:rPr>
              <a:t>travis</a:t>
            </a:r>
            <a:r>
              <a:rPr lang="en-US" sz="1600" dirty="0">
                <a:solidFill>
                  <a:srgbClr val="0070C0"/>
                </a:solidFill>
                <a:latin typeface="Monaco"/>
              </a:rPr>
              <a:t>12</a:t>
            </a:r>
          </a:p>
          <a:p>
            <a:pPr fontAlgn="t"/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  <a:latin typeface="Monaco"/>
              </a:rPr>
              <a:t>travis</a:t>
            </a:r>
            <a:r>
              <a:rPr lang="en-US" sz="1600" dirty="0" smtClean="0">
                <a:solidFill>
                  <a:srgbClr val="00B050"/>
                </a:solidFill>
                <a:latin typeface="Monaco"/>
              </a:rPr>
              <a:t>@</a:t>
            </a:r>
            <a:r>
              <a:rPr lang="en-US" sz="1600" dirty="0" smtClean="0">
                <a:solidFill>
                  <a:srgbClr val="0070C0"/>
                </a:solidFill>
                <a:latin typeface="Monaco"/>
              </a:rPr>
              <a:t>7</a:t>
            </a:r>
            <a:endParaRPr lang="en-US" sz="1600" dirty="0">
              <a:solidFill>
                <a:srgbClr val="0070C0"/>
              </a:solidFill>
              <a:latin typeface="Monaco"/>
            </a:endParaRPr>
          </a:p>
          <a:p>
            <a:pPr fontAlgn="t"/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Monaco"/>
              </a:rPr>
              <a:t>soccer</a:t>
            </a:r>
            <a:r>
              <a:rPr lang="en-US" sz="1600" dirty="0" smtClean="0">
                <a:solidFill>
                  <a:srgbClr val="00B050"/>
                </a:solidFill>
                <a:latin typeface="Monaco"/>
              </a:rPr>
              <a:t> smiles@</a:t>
            </a:r>
            <a:r>
              <a:rPr lang="en-US" sz="1600" dirty="0" smtClean="0">
                <a:solidFill>
                  <a:srgbClr val="0070C0"/>
                </a:solidFill>
                <a:latin typeface="Monaco"/>
              </a:rPr>
              <a:t>33</a:t>
            </a:r>
            <a:endParaRPr lang="en-US" sz="1600" dirty="0">
              <a:solidFill>
                <a:srgbClr val="0070C0"/>
              </a:solidFill>
              <a:latin typeface="Monaco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964733" y="3605093"/>
            <a:ext cx="1318653" cy="132343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t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onaco"/>
              </a:rPr>
              <a:t>scooby</a:t>
            </a:r>
            <a:r>
              <a:rPr lang="en-US" sz="1600" dirty="0">
                <a:solidFill>
                  <a:srgbClr val="0070C0"/>
                </a:solidFill>
                <a:latin typeface="Monaco"/>
              </a:rPr>
              <a:t>33</a:t>
            </a:r>
          </a:p>
          <a:p>
            <a:pPr fontAlgn="t"/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Monaco"/>
              </a:rPr>
              <a:t>scooby</a:t>
            </a:r>
            <a:r>
              <a:rPr lang="en-US" sz="1600" dirty="0">
                <a:solidFill>
                  <a:srgbClr val="0070C0"/>
                </a:solidFill>
                <a:latin typeface="Monaco"/>
              </a:rPr>
              <a:t>45</a:t>
            </a:r>
          </a:p>
          <a:p>
            <a:pPr fontAlgn="t"/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  <a:latin typeface="Monaco"/>
              </a:rPr>
              <a:t>scooby</a:t>
            </a:r>
            <a:r>
              <a:rPr lang="en-US" sz="1600" dirty="0" smtClean="0">
                <a:solidFill>
                  <a:srgbClr val="00B050"/>
                </a:solidFill>
                <a:latin typeface="Monaco"/>
              </a:rPr>
              <a:t>!</a:t>
            </a:r>
            <a:r>
              <a:rPr lang="en-US" sz="1600" dirty="0" smtClean="0">
                <a:solidFill>
                  <a:srgbClr val="0070C0"/>
                </a:solidFill>
                <a:latin typeface="Monaco"/>
              </a:rPr>
              <a:t>3</a:t>
            </a:r>
            <a:endParaRPr lang="en-US" sz="1600" dirty="0">
              <a:solidFill>
                <a:srgbClr val="0070C0"/>
              </a:solidFill>
              <a:latin typeface="Monaco"/>
            </a:endParaRPr>
          </a:p>
          <a:p>
            <a:pPr fontAlgn="t"/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  <a:latin typeface="Monaco"/>
              </a:rPr>
              <a:t>vanbus</a:t>
            </a:r>
            <a:r>
              <a:rPr lang="en-US" sz="1600" dirty="0" smtClean="0">
                <a:solidFill>
                  <a:srgbClr val="00B050"/>
                </a:solidFill>
                <a:latin typeface="Monaco"/>
              </a:rPr>
              <a:t> </a:t>
            </a:r>
            <a:r>
              <a:rPr lang="en-US" sz="1600" dirty="0">
                <a:solidFill>
                  <a:srgbClr val="00B050"/>
                </a:solidFill>
                <a:latin typeface="Monaco"/>
              </a:rPr>
              <a:t>weiwei!</a:t>
            </a:r>
            <a:r>
              <a:rPr lang="en-US" sz="1600" dirty="0">
                <a:solidFill>
                  <a:srgbClr val="0070C0"/>
                </a:solidFill>
                <a:latin typeface="Monaco"/>
              </a:rPr>
              <a:t>69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821286" y="2895317"/>
            <a:ext cx="646331" cy="323165"/>
          </a:xfrm>
          <a:prstGeom prst="rect">
            <a:avLst/>
          </a:prstGeom>
          <a:solidFill>
            <a:schemeClr val="bg1"/>
          </a:solidFill>
          <a:ln w="12700">
            <a:solidFill>
              <a:srgbClr val="002060"/>
            </a:solidFill>
            <a:prstDash val="dash"/>
          </a:ln>
        </p:spPr>
        <p:txBody>
          <a:bodyPr wrap="none" tIns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Monaco" pitchFamily="49" charset="0"/>
                <a:ea typeface="Cambria Math" pitchFamily="18" charset="0"/>
              </a:rPr>
              <a:t>W</a:t>
            </a:r>
            <a:r>
              <a:rPr lang="en-US" b="1" baseline="-25000" dirty="0" smtClean="0">
                <a:solidFill>
                  <a:schemeClr val="accent6">
                    <a:lumMod val="50000"/>
                  </a:schemeClr>
                </a:solidFill>
                <a:latin typeface="Monaco" pitchFamily="49" charset="0"/>
                <a:ea typeface="Cambria Math" pitchFamily="18" charset="0"/>
              </a:rPr>
              <a:t>6</a:t>
            </a:r>
            <a:r>
              <a:rPr lang="en-US" b="1" dirty="0" smtClean="0">
                <a:solidFill>
                  <a:schemeClr val="accent6"/>
                </a:solidFill>
                <a:latin typeface="Monaco" pitchFamily="49" charset="0"/>
                <a:ea typeface="Cambria Math" pitchFamily="18" charset="0"/>
              </a:rPr>
              <a:t>D</a:t>
            </a:r>
            <a:r>
              <a:rPr lang="en-US" b="1" baseline="-25000" dirty="0" smtClean="0">
                <a:solidFill>
                  <a:schemeClr val="accent6"/>
                </a:solidFill>
                <a:latin typeface="Monaco" pitchFamily="49" charset="0"/>
                <a:ea typeface="Cambria Math" pitchFamily="18" charset="0"/>
              </a:rPr>
              <a:t>1</a:t>
            </a:r>
            <a:endParaRPr lang="en-US" baseline="-25000" dirty="0">
              <a:solidFill>
                <a:schemeClr val="accent6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504440" y="2907423"/>
            <a:ext cx="1149674" cy="323165"/>
          </a:xfrm>
          <a:prstGeom prst="rect">
            <a:avLst/>
          </a:prstGeom>
          <a:ln w="19050">
            <a:solidFill>
              <a:srgbClr val="00B0F0"/>
            </a:solidFill>
          </a:ln>
        </p:spPr>
        <p:txBody>
          <a:bodyPr wrap="none" tIns="0" bIns="4572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Monaco" pitchFamily="49" charset="0"/>
              </a:rPr>
              <a:t>mypass</a:t>
            </a:r>
            <a:r>
              <a:rPr lang="en-US" b="1" dirty="0" smtClean="0">
                <a:solidFill>
                  <a:schemeClr val="accent6"/>
                </a:solidFill>
                <a:latin typeface="Monaco" pitchFamily="49" charset="0"/>
              </a:rPr>
              <a:t>4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024280" y="418261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....</a:t>
            </a:r>
            <a:endParaRPr lang="en-US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105610" y="3297298"/>
            <a:ext cx="0" cy="2370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878284" y="2966173"/>
            <a:ext cx="1459966" cy="5046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528988" y="3251594"/>
            <a:ext cx="315483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500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</a:rPr>
              <a:t>{</a:t>
            </a:r>
            <a:endParaRPr lang="en-US" sz="11500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</a:endParaRPr>
          </a:p>
        </p:txBody>
      </p:sp>
      <p:sp>
        <p:nvSpPr>
          <p:cNvPr id="48" name="Right Arrow 47"/>
          <p:cNvSpPr/>
          <p:nvPr/>
        </p:nvSpPr>
        <p:spPr>
          <a:xfrm rot="10800000">
            <a:off x="5878284" y="1594620"/>
            <a:ext cx="422622" cy="19978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 rot="16200000">
            <a:off x="163109" y="4009050"/>
            <a:ext cx="1392689" cy="5847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Decoys</a:t>
            </a:r>
            <a:endParaRPr lang="en-US" sz="32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311922" y="1371600"/>
            <a:ext cx="1919756" cy="5847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Templates</a:t>
            </a:r>
            <a:endParaRPr lang="en-US" sz="32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97497" y="4921282"/>
            <a:ext cx="1048685" cy="292388"/>
          </a:xfrm>
          <a:prstGeom prst="rect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</p:spPr>
        <p:txBody>
          <a:bodyPr wrap="none" tIns="0" bIns="45720">
            <a:spAutoFit/>
          </a:bodyPr>
          <a:lstStyle/>
          <a:p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  <a:latin typeface="Monaco" pitchFamily="49" charset="0"/>
              </a:rPr>
              <a:t>violet</a:t>
            </a:r>
            <a:r>
              <a:rPr lang="en-US" sz="1600" b="1" dirty="0" smtClean="0">
                <a:solidFill>
                  <a:schemeClr val="accent6"/>
                </a:solidFill>
                <a:latin typeface="Monaco" pitchFamily="49" charset="0"/>
              </a:rPr>
              <a:t>9</a:t>
            </a:r>
            <a:endParaRPr lang="en-US" sz="1600" b="1" dirty="0">
              <a:solidFill>
                <a:schemeClr val="accent6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055120" y="4936008"/>
            <a:ext cx="1048685" cy="292388"/>
          </a:xfrm>
          <a:prstGeom prst="rect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</p:spPr>
        <p:txBody>
          <a:bodyPr wrap="none" tIns="0" bIns="45720">
            <a:spAutoFit/>
          </a:bodyPr>
          <a:lstStyle/>
          <a:p>
            <a:r>
              <a:rPr lang="en-US" sz="1600" b="1" dirty="0" smtClean="0">
                <a:solidFill>
                  <a:schemeClr val="accent6">
                    <a:lumMod val="50000"/>
                  </a:schemeClr>
                </a:solidFill>
                <a:latin typeface="Monaco" pitchFamily="49" charset="0"/>
              </a:rPr>
              <a:t>zxcvbn</a:t>
            </a:r>
            <a:r>
              <a:rPr lang="en-US" sz="1600" b="1" dirty="0" smtClean="0">
                <a:solidFill>
                  <a:schemeClr val="accent6"/>
                </a:solidFill>
                <a:latin typeface="Monaco" pitchFamily="49" charset="0"/>
              </a:rPr>
              <a:t>9</a:t>
            </a:r>
            <a:endParaRPr lang="en-US" sz="1600" b="1" dirty="0">
              <a:solidFill>
                <a:schemeClr val="accent6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466676" y="4936640"/>
            <a:ext cx="1048685" cy="292388"/>
          </a:xfrm>
          <a:prstGeom prst="rect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</p:spPr>
        <p:txBody>
          <a:bodyPr wrap="none" tIns="0" bIns="45720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Monaco" pitchFamily="49" charset="0"/>
              </a:rPr>
              <a:t>shishi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Monaco" pitchFamily="49" charset="0"/>
              </a:rPr>
              <a:t>1</a:t>
            </a:r>
            <a:endParaRPr lang="en-US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21934" y="5455127"/>
            <a:ext cx="8175811" cy="120032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/>
                </a:solidFill>
                <a:latin typeface="Century Gothic" pitchFamily="34" charset="0"/>
              </a:rPr>
              <a:t>All master passwords share the </a:t>
            </a:r>
            <a:r>
              <a:rPr lang="en-US" sz="3600" b="1" i="1" dirty="0" smtClean="0">
                <a:solidFill>
                  <a:schemeClr val="tx1"/>
                </a:solidFill>
                <a:latin typeface="Century Gothic" pitchFamily="34" charset="0"/>
              </a:rPr>
              <a:t>same template</a:t>
            </a:r>
            <a:endParaRPr lang="en-US" sz="3600" b="1" i="1" dirty="0">
              <a:solidFill>
                <a:schemeClr val="tx1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660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2000" fill="hold"/>
                                        <p:tgtEl>
                                          <p:spTgt spid="3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2000" fill="hold"/>
                                        <p:tgtEl>
                                          <p:spTgt spid="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3" dur="2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7" grpId="0" animBg="1"/>
      <p:bldP spid="19" grpId="0" animBg="1"/>
      <p:bldP spid="14" grpId="0" animBg="1"/>
      <p:bldP spid="24" grpId="0" animBg="1"/>
      <p:bldP spid="25" grpId="0" animBg="1"/>
      <p:bldP spid="27" grpId="0" animBg="1"/>
      <p:bldP spid="29" grpId="0" animBg="1"/>
      <p:bldP spid="29" grpId="1" animBg="1"/>
      <p:bldP spid="29" grpId="2" animBg="1"/>
      <p:bldP spid="36" grpId="0" animBg="1"/>
      <p:bldP spid="33" grpId="0"/>
      <p:bldP spid="46" grpId="0"/>
      <p:bldP spid="48" grpId="0" animBg="1"/>
      <p:bldP spid="52" grpId="0" animBg="1"/>
      <p:bldP spid="53" grpId="0" animBg="1"/>
      <p:bldP spid="10" grpId="0" animBg="1"/>
      <p:bldP spid="10" grpId="1" animBg="1"/>
      <p:bldP spid="34" grpId="0" animBg="1"/>
      <p:bldP spid="34" grpId="1" animBg="1"/>
      <p:bldP spid="35" grpId="0" animBg="1"/>
      <p:bldP spid="35" grpId="1" animBg="1"/>
      <p:bldP spid="2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n-lt"/>
              </a:rPr>
              <a:t>Attacking </a:t>
            </a:r>
            <a:r>
              <a:rPr lang="en-US" dirty="0" err="1" smtClean="0">
                <a:latin typeface="+mn-lt"/>
              </a:rPr>
              <a:t>Kamouflage</a:t>
            </a:r>
            <a:endParaRPr lang="en-US" dirty="0">
              <a:latin typeface="+mn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744236" y="1397589"/>
            <a:ext cx="1664047" cy="923330"/>
          </a:xfrm>
          <a:prstGeom prst="rect">
            <a:avLst/>
          </a:prstGeom>
          <a:ln>
            <a:solidFill>
              <a:srgbClr val="7030A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7030A0"/>
                </a:solidFill>
                <a:latin typeface="Monaco"/>
              </a:rPr>
              <a:t>Kamouflage</a:t>
            </a:r>
            <a:endParaRPr lang="en-US" b="1" dirty="0" smtClean="0">
              <a:solidFill>
                <a:srgbClr val="7030A0"/>
              </a:solidFill>
              <a:latin typeface="Monaco"/>
            </a:endParaRPr>
          </a:p>
          <a:p>
            <a:pPr algn="ctr"/>
            <a:r>
              <a:rPr lang="en-US" b="1" dirty="0" smtClean="0">
                <a:solidFill>
                  <a:srgbClr val="7030A0"/>
                </a:solidFill>
                <a:latin typeface="Monaco"/>
              </a:rPr>
              <a:t>Vault </a:t>
            </a:r>
            <a:r>
              <a:rPr lang="en-US" b="1" dirty="0" err="1" smtClean="0">
                <a:solidFill>
                  <a:srgbClr val="7030A0"/>
                </a:solidFill>
                <a:latin typeface="Monaco"/>
              </a:rPr>
              <a:t>Ciphertext</a:t>
            </a:r>
            <a:endParaRPr lang="en-US" b="1" i="0" u="none" strike="noStrike" dirty="0">
              <a:effectLst/>
              <a:latin typeface="Arial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39471" y="2485113"/>
            <a:ext cx="1175297" cy="329320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1600" b="1" dirty="0" smtClean="0">
                <a:solidFill>
                  <a:srgbClr val="F79646"/>
                </a:solidFill>
                <a:latin typeface="Monaco" pitchFamily="49" charset="0"/>
              </a:rPr>
              <a:t>…</a:t>
            </a:r>
            <a:endParaRPr lang="en-US" sz="1600" b="1" dirty="0" smtClean="0">
              <a:solidFill>
                <a:schemeClr val="accent6"/>
              </a:solidFill>
              <a:latin typeface="Monaco" pitchFamily="49" charset="0"/>
            </a:endParaRPr>
          </a:p>
          <a:p>
            <a:pPr algn="ctr"/>
            <a:r>
              <a:rPr lang="en-US" sz="1600" b="1" dirty="0" smtClean="0">
                <a:solidFill>
                  <a:schemeClr val="accent6"/>
                </a:solidFill>
                <a:latin typeface="Monaco" pitchFamily="49" charset="0"/>
              </a:rPr>
              <a:t>…</a:t>
            </a:r>
          </a:p>
          <a:p>
            <a:pPr algn="ctr"/>
            <a:r>
              <a:rPr lang="en-US" sz="1600" b="1" dirty="0" smtClean="0">
                <a:solidFill>
                  <a:schemeClr val="accent6"/>
                </a:solidFill>
                <a:latin typeface="Monaco" pitchFamily="49" charset="0"/>
              </a:rPr>
              <a:t>veronica</a:t>
            </a:r>
          </a:p>
          <a:p>
            <a:pPr algn="ctr"/>
            <a:r>
              <a:rPr lang="en-US" sz="1600" dirty="0" smtClean="0">
                <a:solidFill>
                  <a:schemeClr val="accent6"/>
                </a:solidFill>
                <a:latin typeface="Monaco" pitchFamily="49" charset="0"/>
              </a:rPr>
              <a:t>viper01</a:t>
            </a:r>
          </a:p>
          <a:p>
            <a:pPr algn="ctr"/>
            <a:r>
              <a:rPr lang="en-US" sz="1600" dirty="0" smtClean="0">
                <a:solidFill>
                  <a:schemeClr val="accent6"/>
                </a:solidFill>
                <a:latin typeface="Monaco" pitchFamily="49" charset="0"/>
              </a:rPr>
              <a:t>violet9 </a:t>
            </a:r>
            <a:r>
              <a:rPr lang="en-US" sz="1600" dirty="0" err="1" smtClean="0">
                <a:solidFill>
                  <a:schemeClr val="accent6"/>
                </a:solidFill>
                <a:latin typeface="Monaco" pitchFamily="49" charset="0"/>
              </a:rPr>
              <a:t>whatsup</a:t>
            </a:r>
            <a:r>
              <a:rPr lang="en-US" sz="1600" dirty="0" smtClean="0">
                <a:solidFill>
                  <a:schemeClr val="accent6"/>
                </a:solidFill>
                <a:latin typeface="Monaco" pitchFamily="49" charset="0"/>
              </a:rPr>
              <a:t>!</a:t>
            </a:r>
          </a:p>
          <a:p>
            <a:pPr algn="ctr"/>
            <a:r>
              <a:rPr lang="en-US" sz="1600" dirty="0" smtClean="0">
                <a:solidFill>
                  <a:schemeClr val="accent6"/>
                </a:solidFill>
                <a:latin typeface="Monaco" pitchFamily="49" charset="0"/>
              </a:rPr>
              <a:t>Wlidcat2</a:t>
            </a:r>
          </a:p>
          <a:p>
            <a:pPr algn="ctr"/>
            <a:r>
              <a:rPr lang="en-US" sz="1600" dirty="0" smtClean="0">
                <a:solidFill>
                  <a:schemeClr val="accent6"/>
                </a:solidFill>
                <a:latin typeface="Monaco" pitchFamily="49" charset="0"/>
              </a:rPr>
              <a:t>year2012</a:t>
            </a:r>
          </a:p>
          <a:p>
            <a:pPr algn="ctr"/>
            <a:r>
              <a:rPr lang="en-US" sz="1600" dirty="0" smtClean="0">
                <a:solidFill>
                  <a:schemeClr val="accent6"/>
                </a:solidFill>
                <a:latin typeface="Monaco" pitchFamily="49" charset="0"/>
              </a:rPr>
              <a:t>secret7</a:t>
            </a:r>
          </a:p>
          <a:p>
            <a:pPr algn="ctr"/>
            <a:r>
              <a:rPr lang="en-US" sz="1600" b="1" dirty="0" smtClean="0">
                <a:solidFill>
                  <a:schemeClr val="accent6"/>
                </a:solidFill>
                <a:latin typeface="Monaco" pitchFamily="49" charset="0"/>
              </a:rPr>
              <a:t>…</a:t>
            </a:r>
          </a:p>
          <a:p>
            <a:pPr algn="ctr"/>
            <a:r>
              <a:rPr lang="en-US" sz="1600" b="1" dirty="0" smtClean="0">
                <a:solidFill>
                  <a:schemeClr val="accent6"/>
                </a:solidFill>
                <a:latin typeface="Monaco" pitchFamily="49" charset="0"/>
              </a:rPr>
              <a:t>…</a:t>
            </a:r>
            <a:endParaRPr lang="en-US" sz="1600" b="1" dirty="0">
              <a:solidFill>
                <a:schemeClr val="accent6"/>
              </a:solidFill>
              <a:latin typeface="Monaco" pitchFamily="49" charset="0"/>
            </a:endParaRPr>
          </a:p>
          <a:p>
            <a:r>
              <a:rPr lang="en-US" sz="1600" dirty="0" smtClean="0">
                <a:solidFill>
                  <a:schemeClr val="accent6"/>
                </a:solidFill>
                <a:latin typeface="Monaco" pitchFamily="49" charset="0"/>
              </a:rPr>
              <a:t>mypass4</a:t>
            </a:r>
            <a:endParaRPr lang="en-US" sz="1600" dirty="0">
              <a:solidFill>
                <a:schemeClr val="accent6"/>
              </a:solidFill>
              <a:latin typeface="Monaco" pitchFamily="49" charset="0"/>
            </a:endParaRPr>
          </a:p>
          <a:p>
            <a:pPr algn="ctr"/>
            <a:endParaRPr lang="en-US" sz="1600" dirty="0">
              <a:solidFill>
                <a:schemeClr val="accent6"/>
              </a:solidFill>
              <a:latin typeface="Monaco" pitchFamily="49" charset="0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3705816" y="3083798"/>
            <a:ext cx="1740187" cy="902049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mbria Math" pitchFamily="18" charset="0"/>
                <a:ea typeface="Cambria Math" pitchFamily="18" charset="0"/>
              </a:rPr>
              <a:t>Decryption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Cambria Math" pitchFamily="18" charset="0"/>
                <a:ea typeface="Cambria Math" pitchFamily="18" charset="0"/>
              </a:rPr>
              <a:t>(</a:t>
            </a:r>
            <a:r>
              <a:rPr lang="en-US" dirty="0" err="1" smtClean="0">
                <a:solidFill>
                  <a:schemeClr val="bg1"/>
                </a:solidFill>
                <a:latin typeface="Cambria Math" pitchFamily="18" charset="0"/>
                <a:ea typeface="Cambria Math" pitchFamily="18" charset="0"/>
              </a:rPr>
              <a:t>Kamouflage</a:t>
            </a:r>
            <a:r>
              <a:rPr lang="en-US" dirty="0" smtClean="0">
                <a:solidFill>
                  <a:schemeClr val="bg1"/>
                </a:solidFill>
                <a:latin typeface="Cambria Math" pitchFamily="18" charset="0"/>
                <a:ea typeface="Cambria Math" pitchFamily="18" charset="0"/>
              </a:rPr>
              <a:t>)</a:t>
            </a:r>
          </a:p>
        </p:txBody>
      </p:sp>
      <p:cxnSp>
        <p:nvCxnSpPr>
          <p:cNvPr id="49" name="Elbow Connector 48"/>
          <p:cNvCxnSpPr>
            <a:endCxn id="48" idx="2"/>
          </p:cNvCxnSpPr>
          <p:nvPr/>
        </p:nvCxnSpPr>
        <p:spPr>
          <a:xfrm>
            <a:off x="1828800" y="3196558"/>
            <a:ext cx="1877016" cy="33826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473838" y="2880360"/>
            <a:ext cx="1371600" cy="132343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yr-SY" sz="1600" dirty="0" smtClean="0">
                <a:latin typeface="Arial"/>
              </a:rPr>
              <a:t>ࠕ</a:t>
            </a:r>
            <a:r>
              <a:rPr lang="az-Cyrl-AZ" sz="1600" dirty="0">
                <a:latin typeface="Arial"/>
              </a:rPr>
              <a:t>Ѧ</a:t>
            </a:r>
            <a:r>
              <a:rPr lang="syr-SY" sz="1600" dirty="0">
                <a:latin typeface="Arial"/>
              </a:rPr>
              <a:t>ܷ</a:t>
            </a:r>
            <a:r>
              <a:rPr lang="x-none" sz="1600" dirty="0">
                <a:latin typeface="Arial"/>
              </a:rPr>
              <a:t>३</a:t>
            </a:r>
            <a:r>
              <a:rPr lang="ar-AE" sz="1600" dirty="0">
                <a:latin typeface="Arial"/>
              </a:rPr>
              <a:t>ء</a:t>
            </a:r>
            <a:r>
              <a:rPr lang="az-Cyrl-AZ" sz="1600" dirty="0">
                <a:latin typeface="Arial"/>
              </a:rPr>
              <a:t>ф</a:t>
            </a:r>
            <a:r>
              <a:rPr lang="he-IL" sz="1600" dirty="0">
                <a:latin typeface="Arial"/>
              </a:rPr>
              <a:t>֗</a:t>
            </a:r>
            <a:r>
              <a:rPr lang="en-US" sz="1600" dirty="0" err="1">
                <a:latin typeface="Arial"/>
              </a:rPr>
              <a:t>ʅɤ</a:t>
            </a:r>
            <a:r>
              <a:rPr lang="syr-SY" sz="1600" dirty="0">
                <a:latin typeface="Arial"/>
              </a:rPr>
              <a:t>ܒ</a:t>
            </a:r>
            <a:r>
              <a:rPr lang="az-Cyrl-AZ" sz="1600" dirty="0">
                <a:latin typeface="Arial"/>
              </a:rPr>
              <a:t>ѵ</a:t>
            </a:r>
            <a:r>
              <a:rPr lang="ar-AE" sz="1600" dirty="0">
                <a:latin typeface="Arial"/>
              </a:rPr>
              <a:t>؉</a:t>
            </a:r>
            <a:r>
              <a:rPr lang="az-Cyrl-AZ" sz="1600" dirty="0">
                <a:latin typeface="Arial"/>
              </a:rPr>
              <a:t>Ѱ</a:t>
            </a:r>
            <a:r>
              <a:rPr lang="x-none" sz="1600" dirty="0">
                <a:latin typeface="Arial"/>
              </a:rPr>
              <a:t>ॸ</a:t>
            </a:r>
            <a:r>
              <a:rPr lang="ar-AE" sz="1600" dirty="0" smtClean="0">
                <a:latin typeface="Arial"/>
              </a:rPr>
              <a:t>ݢ</a:t>
            </a:r>
            <a:r>
              <a:rPr lang="hy-AM" sz="1600" dirty="0">
                <a:latin typeface="Arial"/>
              </a:rPr>
              <a:t>ա</a:t>
            </a:r>
            <a:r>
              <a:rPr lang="syr-SY" sz="1600" dirty="0">
                <a:latin typeface="Arial"/>
              </a:rPr>
              <a:t>ܢٓ</a:t>
            </a:r>
            <a:r>
              <a:rPr lang="x-none" sz="1600" dirty="0">
                <a:latin typeface="Arial"/>
              </a:rPr>
              <a:t>ं</a:t>
            </a:r>
            <a:r>
              <a:rPr lang="he-IL" sz="1600" dirty="0">
                <a:latin typeface="Arial"/>
              </a:rPr>
              <a:t>֑٠</a:t>
            </a:r>
            <a:r>
              <a:rPr lang="az-Cyrl-AZ" sz="1600" dirty="0">
                <a:latin typeface="Arial"/>
              </a:rPr>
              <a:t>є͈̇</a:t>
            </a:r>
            <a:r>
              <a:rPr lang="hy-AM" sz="1600" dirty="0">
                <a:latin typeface="Arial"/>
              </a:rPr>
              <a:t>Ճ</a:t>
            </a:r>
            <a:r>
              <a:rPr lang="x-none" sz="1600" dirty="0">
                <a:latin typeface="Arial"/>
              </a:rPr>
              <a:t>ऒ</a:t>
            </a:r>
            <a:r>
              <a:rPr lang="az-Cyrl-AZ" sz="1600" dirty="0">
                <a:latin typeface="Arial"/>
              </a:rPr>
              <a:t>иࡲ</a:t>
            </a:r>
            <a:r>
              <a:rPr lang="x-none" sz="1600" dirty="0">
                <a:latin typeface="Arial"/>
              </a:rPr>
              <a:t>े</a:t>
            </a:r>
            <a:r>
              <a:rPr lang="az-Cyrl-AZ" sz="1600" dirty="0">
                <a:latin typeface="Arial"/>
              </a:rPr>
              <a:t>ѓ</a:t>
            </a:r>
            <a:r>
              <a:rPr lang="as-IN" sz="1600" dirty="0">
                <a:latin typeface="Arial"/>
              </a:rPr>
              <a:t>ঀ</a:t>
            </a:r>
            <a:r>
              <a:rPr lang="x-none" sz="1600" dirty="0" smtClean="0">
                <a:latin typeface="Arial"/>
              </a:rPr>
              <a:t>१</a:t>
            </a:r>
            <a:r>
              <a:rPr lang="az-Cyrl-AZ" sz="1600" dirty="0" smtClean="0">
                <a:latin typeface="Arial"/>
              </a:rPr>
              <a:t>Җ</a:t>
            </a:r>
            <a:r>
              <a:rPr lang="he-IL" sz="1600" dirty="0" smtClean="0">
                <a:latin typeface="Arial"/>
              </a:rPr>
              <a:t>֒</a:t>
            </a:r>
            <a:r>
              <a:rPr lang="az-Cyrl-AZ" sz="1600" dirty="0" smtClean="0">
                <a:latin typeface="Arial"/>
              </a:rPr>
              <a:t>РԄ</a:t>
            </a:r>
            <a:r>
              <a:rPr lang="el-GR" sz="1600" dirty="0" smtClean="0">
                <a:latin typeface="Arial"/>
              </a:rPr>
              <a:t>Ι</a:t>
            </a:r>
            <a:r>
              <a:rPr lang="az-Cyrl-AZ" sz="1600" dirty="0" smtClean="0">
                <a:latin typeface="Arial"/>
              </a:rPr>
              <a:t>Ҁݹ</a:t>
            </a:r>
            <a:r>
              <a:rPr lang="x-none" sz="1600" dirty="0" smtClean="0">
                <a:latin typeface="Arial"/>
              </a:rPr>
              <a:t>ऩ</a:t>
            </a:r>
            <a:r>
              <a:rPr lang="vi-VN" sz="1600" dirty="0" smtClean="0"/>
              <a:t>ݠ</a:t>
            </a:r>
            <a:endParaRPr lang="ar-AE" sz="1600" dirty="0">
              <a:latin typeface="Arial"/>
            </a:endParaRPr>
          </a:p>
        </p:txBody>
      </p:sp>
      <p:cxnSp>
        <p:nvCxnSpPr>
          <p:cNvPr id="51" name="Straight Arrow Connector 50"/>
          <p:cNvCxnSpPr>
            <a:stCxn id="48" idx="6"/>
            <a:endCxn id="50" idx="1"/>
          </p:cNvCxnSpPr>
          <p:nvPr/>
        </p:nvCxnSpPr>
        <p:spPr>
          <a:xfrm>
            <a:off x="5446003" y="3534823"/>
            <a:ext cx="1027835" cy="72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46" idx="2"/>
            <a:endCxn id="48" idx="0"/>
          </p:cNvCxnSpPr>
          <p:nvPr/>
        </p:nvCxnSpPr>
        <p:spPr>
          <a:xfrm flipH="1">
            <a:off x="4575910" y="2320919"/>
            <a:ext cx="350" cy="7628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triped Right Arrow 58"/>
          <p:cNvSpPr/>
          <p:nvPr/>
        </p:nvSpPr>
        <p:spPr>
          <a:xfrm rot="8104296">
            <a:off x="7323376" y="2486932"/>
            <a:ext cx="435816" cy="356229"/>
          </a:xfrm>
          <a:prstGeom prst="strip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7159638" y="1944796"/>
            <a:ext cx="1876762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400" cap="none" spc="0" dirty="0" smtClean="0">
                <a:ln w="11430"/>
                <a:solidFill>
                  <a:srgbClr val="FF0000"/>
                </a:solidFill>
              </a:rPr>
              <a:t>Random Junk</a:t>
            </a:r>
            <a:endParaRPr lang="en-US" sz="2000" cap="none" spc="0" dirty="0">
              <a:ln w="11430"/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7763" y="1655649"/>
            <a:ext cx="2238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Attacker’s ordering</a:t>
            </a:r>
          </a:p>
          <a:p>
            <a:pPr algn="ctr"/>
            <a:r>
              <a:rPr lang="en-US" sz="1600" dirty="0" smtClean="0"/>
              <a:t>of  master password guesses</a:t>
            </a:r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996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4745" y="152400"/>
            <a:ext cx="60313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Password checking systems</a:t>
            </a:r>
            <a:endParaRPr lang="en-US" sz="4000" b="1" dirty="0"/>
          </a:p>
        </p:txBody>
      </p:sp>
      <p:pic>
        <p:nvPicPr>
          <p:cNvPr id="5" name="Picture 2" descr="C:\Program Files\Microsoft Office\MEDIA\CAGCAT10\j0292020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4393" y="1110423"/>
            <a:ext cx="960884" cy="911901"/>
          </a:xfrm>
          <a:prstGeom prst="rect">
            <a:avLst/>
          </a:prstGeom>
          <a:noFill/>
        </p:spPr>
      </p:pic>
      <p:pic>
        <p:nvPicPr>
          <p:cNvPr id="6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43400" y="990600"/>
            <a:ext cx="693227" cy="1371600"/>
          </a:xfrm>
          <a:prstGeom prst="rect">
            <a:avLst/>
          </a:prstGeom>
          <a:noFill/>
        </p:spPr>
      </p:pic>
      <p:cxnSp>
        <p:nvCxnSpPr>
          <p:cNvPr id="8" name="Straight Arrow Connector 7"/>
          <p:cNvCxnSpPr/>
          <p:nvPr/>
        </p:nvCxnSpPr>
        <p:spPr>
          <a:xfrm flipH="1">
            <a:off x="2133600" y="1595735"/>
            <a:ext cx="2067041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286000" y="1143000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tom, password1</a:t>
            </a:r>
            <a:endParaRPr lang="en-US" sz="2000" dirty="0"/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11873"/>
              </p:ext>
            </p:extLst>
          </p:nvPr>
        </p:nvGraphicFramePr>
        <p:xfrm>
          <a:off x="5379652" y="1066800"/>
          <a:ext cx="2087948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0134"/>
                <a:gridCol w="130781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password1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alice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123456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p@ssword</a:t>
                      </a:r>
                      <a:r>
                        <a:rPr lang="en-US" dirty="0" smtClean="0"/>
                        <a:t>!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335538" y="1944469"/>
            <a:ext cx="769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Login </a:t>
            </a:r>
          </a:p>
          <a:p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26273" y="3048000"/>
            <a:ext cx="7168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Websites should </a:t>
            </a:r>
            <a:r>
              <a:rPr lang="en-US" sz="2400" b="1" i="1" dirty="0" smtClean="0"/>
              <a:t>never</a:t>
            </a:r>
            <a:r>
              <a:rPr lang="en-US" sz="2400" dirty="0" smtClean="0"/>
              <a:t> store passwords directly, </a:t>
            </a:r>
          </a:p>
          <a:p>
            <a:r>
              <a:rPr lang="en-US" sz="2400" dirty="0" smtClean="0"/>
              <a:t>they should be (at least) hashed with a salt (also stored)</a:t>
            </a:r>
            <a:endParaRPr lang="en-US" sz="2400" dirty="0"/>
          </a:p>
        </p:txBody>
      </p:sp>
      <p:cxnSp>
        <p:nvCxnSpPr>
          <p:cNvPr id="15" name="Straight Connector 14"/>
          <p:cNvCxnSpPr/>
          <p:nvPr/>
        </p:nvCxnSpPr>
        <p:spPr>
          <a:xfrm rot="10800000">
            <a:off x="1540686" y="5331058"/>
            <a:ext cx="5334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rapezoid 15"/>
          <p:cNvSpPr/>
          <p:nvPr/>
        </p:nvSpPr>
        <p:spPr>
          <a:xfrm rot="5400000">
            <a:off x="1739074" y="5056470"/>
            <a:ext cx="836676" cy="471453"/>
          </a:xfrm>
          <a:prstGeom prst="trapezoid">
            <a:avLst>
              <a:gd name="adj" fmla="val 5117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904242" y="4992469"/>
            <a:ext cx="4083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cs typeface="Times New Roman" pitchFamily="18" charset="0"/>
              </a:rPr>
              <a:t>H</a:t>
            </a:r>
            <a:endParaRPr lang="en-US" sz="2800" dirty="0">
              <a:cs typeface="Times New Roman" pitchFamily="18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rot="10800000">
            <a:off x="2393139" y="5332647"/>
            <a:ext cx="5334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0800000">
            <a:off x="2912286" y="5331058"/>
            <a:ext cx="5334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0800000">
            <a:off x="3902886" y="5331058"/>
            <a:ext cx="5334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0800000">
            <a:off x="4360086" y="5331058"/>
            <a:ext cx="533400" cy="158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445685" y="4950058"/>
            <a:ext cx="46799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…</a:t>
            </a:r>
            <a:endParaRPr lang="en-US" sz="3200" dirty="0"/>
          </a:p>
        </p:txBody>
      </p:sp>
      <p:sp>
        <p:nvSpPr>
          <p:cNvPr id="23" name="TextBox 22"/>
          <p:cNvSpPr txBox="1"/>
          <p:nvPr/>
        </p:nvSpPr>
        <p:spPr>
          <a:xfrm>
            <a:off x="152400" y="5100935"/>
            <a:ext cx="129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pw||salt</a:t>
            </a:r>
            <a:endParaRPr lang="en-US" sz="2400" dirty="0"/>
          </a:p>
        </p:txBody>
      </p:sp>
      <p:sp>
        <p:nvSpPr>
          <p:cNvPr id="24" name="Trapezoid 23"/>
          <p:cNvSpPr/>
          <p:nvPr/>
        </p:nvSpPr>
        <p:spPr>
          <a:xfrm rot="5400000">
            <a:off x="2563020" y="5056470"/>
            <a:ext cx="836676" cy="471453"/>
          </a:xfrm>
          <a:prstGeom prst="trapezoid">
            <a:avLst>
              <a:gd name="adj" fmla="val 5117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728188" y="4992469"/>
            <a:ext cx="4083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cs typeface="Times New Roman" pitchFamily="18" charset="0"/>
              </a:rPr>
              <a:t>H</a:t>
            </a:r>
            <a:endParaRPr lang="en-US" sz="2800" dirty="0">
              <a:cs typeface="Times New Roman" pitchFamily="18" charset="0"/>
            </a:endParaRPr>
          </a:p>
        </p:txBody>
      </p:sp>
      <p:sp>
        <p:nvSpPr>
          <p:cNvPr id="26" name="Trapezoid 25"/>
          <p:cNvSpPr/>
          <p:nvPr/>
        </p:nvSpPr>
        <p:spPr>
          <a:xfrm rot="5400000">
            <a:off x="4010820" y="5056470"/>
            <a:ext cx="836676" cy="471453"/>
          </a:xfrm>
          <a:prstGeom prst="trapezoid">
            <a:avLst>
              <a:gd name="adj" fmla="val 5117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175988" y="4992469"/>
            <a:ext cx="4083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cs typeface="Times New Roman" pitchFamily="18" charset="0"/>
              </a:rPr>
              <a:t>H</a:t>
            </a:r>
            <a:endParaRPr lang="en-US" sz="2800" dirty="0">
              <a:cs typeface="Times New Roman" pitchFamily="18" charset="0"/>
            </a:endParaRPr>
          </a:p>
        </p:txBody>
      </p:sp>
      <p:sp>
        <p:nvSpPr>
          <p:cNvPr id="28" name="Right Brace 27"/>
          <p:cNvSpPr/>
          <p:nvPr/>
        </p:nvSpPr>
        <p:spPr>
          <a:xfrm rot="16200000">
            <a:off x="3087938" y="3151408"/>
            <a:ext cx="415072" cy="3182227"/>
          </a:xfrm>
          <a:prstGeom prst="rightBrace">
            <a:avLst>
              <a:gd name="adj1" fmla="val 69878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777185" y="4111858"/>
            <a:ext cx="1075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 times 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5157256" y="3957935"/>
            <a:ext cx="40532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Cryptographic hash function H</a:t>
            </a:r>
          </a:p>
          <a:p>
            <a:r>
              <a:rPr lang="en-US" sz="2400" dirty="0" smtClean="0"/>
              <a:t>(H = SHA-256, SHA-512, etc.)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5105400" y="4893574"/>
            <a:ext cx="3883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Common choice is  c = 10,000</a:t>
            </a:r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5105400" y="5477470"/>
            <a:ext cx="3039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Better:  </a:t>
            </a:r>
            <a:r>
              <a:rPr lang="en-US" sz="2400" dirty="0" err="1" smtClean="0"/>
              <a:t>scrypt</a:t>
            </a:r>
            <a:r>
              <a:rPr lang="en-US" sz="2400" dirty="0" smtClean="0"/>
              <a:t>, argon2</a:t>
            </a:r>
            <a:endParaRPr lang="en-US" sz="2400" dirty="0"/>
          </a:p>
        </p:txBody>
      </p:sp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65731"/>
              </p:ext>
            </p:extLst>
          </p:nvPr>
        </p:nvGraphicFramePr>
        <p:xfrm>
          <a:off x="5382307" y="1066800"/>
          <a:ext cx="3609293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9893"/>
                <a:gridCol w="2819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tom</a:t>
                      </a:r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salt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dirty="0" smtClean="0"/>
                        <a:t> , </a:t>
                      </a:r>
                      <a:r>
                        <a:rPr lang="en-US" dirty="0" err="1" smtClean="0"/>
                        <a:t>H</a:t>
                      </a:r>
                      <a:r>
                        <a:rPr lang="en-US" baseline="30000" dirty="0" err="1" smtClean="0"/>
                        <a:t>c</a:t>
                      </a:r>
                      <a:r>
                        <a:rPr lang="en-US" baseline="0" dirty="0" smtClean="0"/>
                        <a:t>(password1,salt</a:t>
                      </a:r>
                      <a:r>
                        <a:rPr lang="en-US" baseline="-25000" dirty="0" smtClean="0"/>
                        <a:t>1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alice</a:t>
                      </a:r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salt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 , </a:t>
                      </a:r>
                      <a:r>
                        <a:rPr lang="en-US" dirty="0" err="1" smtClean="0"/>
                        <a:t>H</a:t>
                      </a:r>
                      <a:r>
                        <a:rPr lang="en-US" baseline="30000" dirty="0" err="1" smtClean="0"/>
                        <a:t>c</a:t>
                      </a:r>
                      <a:r>
                        <a:rPr lang="en-US" baseline="0" dirty="0" smtClean="0"/>
                        <a:t>(123456,salt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baseline="0" dirty="0" smtClean="0"/>
                        <a:t>)</a:t>
                      </a:r>
                      <a:endParaRPr lang="en-US" dirty="0" smtClean="0"/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salt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dirty="0" smtClean="0"/>
                        <a:t> , </a:t>
                      </a:r>
                      <a:r>
                        <a:rPr lang="en-US" dirty="0" err="1" smtClean="0"/>
                        <a:t>H</a:t>
                      </a:r>
                      <a:r>
                        <a:rPr lang="en-US" baseline="30000" dirty="0" err="1" smtClean="0"/>
                        <a:t>c</a:t>
                      </a:r>
                      <a:r>
                        <a:rPr lang="en-US" baseline="0" dirty="0" smtClean="0"/>
                        <a:t>(</a:t>
                      </a:r>
                      <a:r>
                        <a:rPr lang="en-US" dirty="0" smtClean="0"/>
                        <a:t>p@ssword!</a:t>
                      </a:r>
                      <a:r>
                        <a:rPr lang="en-US" baseline="0" dirty="0" smtClean="0"/>
                        <a:t>,salt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baseline="0" dirty="0" smtClean="0"/>
                        <a:t>)</a:t>
                      </a:r>
                      <a:endParaRPr lang="en-US" dirty="0" smtClean="0"/>
                    </a:p>
                  </a:txBody>
                  <a:tcP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40" name="Picture 5" descr="C:\Documents and Settings\rist\Local Settings\Temporary Internet Files\Content.IE5\RRKU6J6Q\MCj03491210000[1]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76800" y="1850056"/>
            <a:ext cx="1066800" cy="969344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09600" y="6019800"/>
            <a:ext cx="6841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UNIX password hashing scheme, PKCS #5</a:t>
            </a:r>
          </a:p>
          <a:p>
            <a:r>
              <a:rPr lang="en-US" dirty="0" smtClean="0"/>
              <a:t>Formal analyses:  [Wagner, Goldberg 2000] [</a:t>
            </a:r>
            <a:r>
              <a:rPr lang="en-US" dirty="0" err="1" smtClean="0"/>
              <a:t>Bellare</a:t>
            </a:r>
            <a:r>
              <a:rPr lang="en-US" dirty="0" smtClean="0"/>
              <a:t>, R., </a:t>
            </a:r>
            <a:r>
              <a:rPr lang="en-US" dirty="0" err="1" smtClean="0"/>
              <a:t>Tessaro</a:t>
            </a:r>
            <a:r>
              <a:rPr lang="en-US" dirty="0" smtClean="0"/>
              <a:t> 2012]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490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22" grpId="0"/>
      <p:bldP spid="23" grpId="0"/>
      <p:bldP spid="24" grpId="0" animBg="1"/>
      <p:bldP spid="25" grpId="0"/>
      <p:bldP spid="26" grpId="0" animBg="1"/>
      <p:bldP spid="27" grpId="0"/>
      <p:bldP spid="28" grpId="0" animBg="1"/>
      <p:bldP spid="29" grpId="0"/>
      <p:bldP spid="30" grpId="0"/>
      <p:bldP spid="37" grpId="0"/>
      <p:bldP spid="38" grpId="0"/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n-lt"/>
              </a:rPr>
              <a:t>Attacking </a:t>
            </a:r>
            <a:r>
              <a:rPr lang="en-US" dirty="0" err="1" smtClean="0">
                <a:latin typeface="+mn-lt"/>
              </a:rPr>
              <a:t>Kamouflage</a:t>
            </a:r>
            <a:endParaRPr lang="en-US" dirty="0">
              <a:latin typeface="+mn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744236" y="1397589"/>
            <a:ext cx="1664047" cy="923330"/>
          </a:xfrm>
          <a:prstGeom prst="rect">
            <a:avLst/>
          </a:prstGeom>
          <a:ln>
            <a:solidFill>
              <a:srgbClr val="7030A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7030A0"/>
                </a:solidFill>
                <a:latin typeface="Monaco"/>
              </a:rPr>
              <a:t>Kamouflage</a:t>
            </a:r>
            <a:endParaRPr lang="en-US" b="1" dirty="0" smtClean="0">
              <a:solidFill>
                <a:srgbClr val="7030A0"/>
              </a:solidFill>
              <a:latin typeface="Monaco"/>
            </a:endParaRPr>
          </a:p>
          <a:p>
            <a:pPr algn="ctr"/>
            <a:r>
              <a:rPr lang="en-US" b="1" dirty="0" smtClean="0">
                <a:solidFill>
                  <a:srgbClr val="7030A0"/>
                </a:solidFill>
                <a:latin typeface="Monaco"/>
              </a:rPr>
              <a:t>Vault </a:t>
            </a:r>
            <a:r>
              <a:rPr lang="en-US" b="1" dirty="0" err="1" smtClean="0">
                <a:solidFill>
                  <a:srgbClr val="7030A0"/>
                </a:solidFill>
                <a:latin typeface="Monaco"/>
              </a:rPr>
              <a:t>Ciphertext</a:t>
            </a:r>
            <a:endParaRPr lang="en-US" b="1" i="0" u="none" strike="noStrike" dirty="0">
              <a:effectLst/>
              <a:latin typeface="Arial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3705816" y="3083798"/>
            <a:ext cx="1740187" cy="902049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mbria Math" pitchFamily="18" charset="0"/>
                <a:ea typeface="Cambria Math" pitchFamily="18" charset="0"/>
              </a:rPr>
              <a:t>Decryption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Cambria Math" pitchFamily="18" charset="0"/>
                <a:ea typeface="Cambria Math" pitchFamily="18" charset="0"/>
              </a:rPr>
              <a:t>(</a:t>
            </a:r>
            <a:r>
              <a:rPr lang="en-US" dirty="0" err="1" smtClean="0">
                <a:solidFill>
                  <a:schemeClr val="bg1"/>
                </a:solidFill>
                <a:latin typeface="Cambria Math" pitchFamily="18" charset="0"/>
                <a:ea typeface="Cambria Math" pitchFamily="18" charset="0"/>
              </a:rPr>
              <a:t>Kamouflage</a:t>
            </a:r>
            <a:r>
              <a:rPr lang="en-US" dirty="0" smtClean="0">
                <a:solidFill>
                  <a:schemeClr val="bg1"/>
                </a:solidFill>
                <a:latin typeface="Cambria Math" pitchFamily="18" charset="0"/>
                <a:ea typeface="Cambria Math" pitchFamily="18" charset="0"/>
              </a:rPr>
              <a:t>)</a:t>
            </a:r>
          </a:p>
        </p:txBody>
      </p:sp>
      <p:cxnSp>
        <p:nvCxnSpPr>
          <p:cNvPr id="49" name="Elbow Connector 48"/>
          <p:cNvCxnSpPr>
            <a:endCxn id="48" idx="2"/>
          </p:cNvCxnSpPr>
          <p:nvPr/>
        </p:nvCxnSpPr>
        <p:spPr>
          <a:xfrm flipV="1">
            <a:off x="1821116" y="3534823"/>
            <a:ext cx="1884700" cy="16119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8" idx="6"/>
          </p:cNvCxnSpPr>
          <p:nvPr/>
        </p:nvCxnSpPr>
        <p:spPr>
          <a:xfrm>
            <a:off x="5446003" y="3534823"/>
            <a:ext cx="1027835" cy="72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46" idx="2"/>
            <a:endCxn id="48" idx="0"/>
          </p:cNvCxnSpPr>
          <p:nvPr/>
        </p:nvCxnSpPr>
        <p:spPr>
          <a:xfrm flipH="1">
            <a:off x="4575910" y="2320919"/>
            <a:ext cx="350" cy="7628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triped Right Arrow 58"/>
          <p:cNvSpPr/>
          <p:nvPr/>
        </p:nvSpPr>
        <p:spPr>
          <a:xfrm rot="8104296">
            <a:off x="7323376" y="2486932"/>
            <a:ext cx="435816" cy="356229"/>
          </a:xfrm>
          <a:prstGeom prst="strip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7205742" y="1875640"/>
            <a:ext cx="1876762" cy="83099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400" dirty="0" smtClean="0">
                <a:ln w="11430"/>
                <a:solidFill>
                  <a:schemeClr val="accent6">
                    <a:lumMod val="75000"/>
                  </a:schemeClr>
                </a:solidFill>
              </a:rPr>
              <a:t>Plausible Vault</a:t>
            </a:r>
            <a:endParaRPr lang="en-US" sz="2000" dirty="0">
              <a:ln w="11430"/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9471" y="2485113"/>
            <a:ext cx="1175297" cy="329320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1600" b="1" dirty="0" smtClean="0">
                <a:solidFill>
                  <a:srgbClr val="F79646"/>
                </a:solidFill>
                <a:latin typeface="Monaco" pitchFamily="49" charset="0"/>
              </a:rPr>
              <a:t>…</a:t>
            </a:r>
            <a:endParaRPr lang="en-US" sz="1600" b="1" dirty="0" smtClean="0">
              <a:solidFill>
                <a:schemeClr val="accent6"/>
              </a:solidFill>
              <a:latin typeface="Monaco" pitchFamily="49" charset="0"/>
            </a:endParaRPr>
          </a:p>
          <a:p>
            <a:pPr algn="ctr"/>
            <a:r>
              <a:rPr lang="en-US" sz="1600" b="1" dirty="0" smtClean="0">
                <a:solidFill>
                  <a:schemeClr val="accent6"/>
                </a:solidFill>
                <a:latin typeface="Monaco" pitchFamily="49" charset="0"/>
              </a:rPr>
              <a:t>…</a:t>
            </a:r>
          </a:p>
          <a:p>
            <a:pPr algn="ctr"/>
            <a:r>
              <a:rPr lang="en-US" sz="1600" dirty="0">
                <a:solidFill>
                  <a:schemeClr val="accent6"/>
                </a:solidFill>
                <a:latin typeface="Monaco" pitchFamily="49" charset="0"/>
              </a:rPr>
              <a:t>veronica</a:t>
            </a:r>
            <a:endParaRPr lang="en-US" sz="1600" dirty="0" smtClean="0">
              <a:solidFill>
                <a:schemeClr val="accent6"/>
              </a:solidFill>
              <a:latin typeface="Monaco" pitchFamily="49" charset="0"/>
            </a:endParaRPr>
          </a:p>
          <a:p>
            <a:pPr algn="ctr"/>
            <a:r>
              <a:rPr lang="en-US" sz="1600" dirty="0" smtClean="0">
                <a:solidFill>
                  <a:schemeClr val="accent6"/>
                </a:solidFill>
                <a:latin typeface="Monaco" pitchFamily="49" charset="0"/>
              </a:rPr>
              <a:t>viper01</a:t>
            </a:r>
          </a:p>
          <a:p>
            <a:pPr algn="ctr"/>
            <a:r>
              <a:rPr lang="en-US" sz="1600" b="1" dirty="0" smtClean="0">
                <a:solidFill>
                  <a:schemeClr val="accent6"/>
                </a:solidFill>
                <a:latin typeface="Monaco" pitchFamily="49" charset="0"/>
              </a:rPr>
              <a:t>violet9</a:t>
            </a:r>
            <a:r>
              <a:rPr lang="en-US" sz="1600" dirty="0" smtClean="0">
                <a:solidFill>
                  <a:schemeClr val="accent6"/>
                </a:solidFill>
                <a:latin typeface="Monaco" pitchFamily="49" charset="0"/>
              </a:rPr>
              <a:t> </a:t>
            </a:r>
            <a:r>
              <a:rPr lang="en-US" sz="1600" dirty="0" err="1" smtClean="0">
                <a:solidFill>
                  <a:schemeClr val="accent6"/>
                </a:solidFill>
                <a:latin typeface="Monaco" pitchFamily="49" charset="0"/>
              </a:rPr>
              <a:t>whatsup</a:t>
            </a:r>
            <a:r>
              <a:rPr lang="en-US" sz="1600" dirty="0" smtClean="0">
                <a:solidFill>
                  <a:schemeClr val="accent6"/>
                </a:solidFill>
                <a:latin typeface="Monaco" pitchFamily="49" charset="0"/>
              </a:rPr>
              <a:t>!</a:t>
            </a:r>
          </a:p>
          <a:p>
            <a:pPr algn="ctr"/>
            <a:r>
              <a:rPr lang="en-US" sz="1600" dirty="0" smtClean="0">
                <a:solidFill>
                  <a:schemeClr val="accent6"/>
                </a:solidFill>
                <a:latin typeface="Monaco" pitchFamily="49" charset="0"/>
              </a:rPr>
              <a:t>Wlidcat2</a:t>
            </a:r>
          </a:p>
          <a:p>
            <a:pPr algn="ctr"/>
            <a:r>
              <a:rPr lang="en-US" sz="1600" dirty="0" smtClean="0">
                <a:solidFill>
                  <a:schemeClr val="accent6"/>
                </a:solidFill>
                <a:latin typeface="Monaco" pitchFamily="49" charset="0"/>
              </a:rPr>
              <a:t>year2012</a:t>
            </a:r>
          </a:p>
          <a:p>
            <a:pPr algn="ctr"/>
            <a:r>
              <a:rPr lang="en-US" sz="1600" dirty="0" smtClean="0">
                <a:solidFill>
                  <a:schemeClr val="accent6"/>
                </a:solidFill>
                <a:latin typeface="Monaco" pitchFamily="49" charset="0"/>
              </a:rPr>
              <a:t>secret7</a:t>
            </a:r>
          </a:p>
          <a:p>
            <a:pPr algn="ctr"/>
            <a:r>
              <a:rPr lang="en-US" sz="1600" b="1" dirty="0" smtClean="0">
                <a:solidFill>
                  <a:schemeClr val="accent6"/>
                </a:solidFill>
                <a:latin typeface="Monaco" pitchFamily="49" charset="0"/>
              </a:rPr>
              <a:t>…</a:t>
            </a:r>
          </a:p>
          <a:p>
            <a:pPr algn="ctr"/>
            <a:r>
              <a:rPr lang="en-US" sz="1600" b="1" dirty="0" smtClean="0">
                <a:solidFill>
                  <a:schemeClr val="accent6"/>
                </a:solidFill>
                <a:latin typeface="Monaco" pitchFamily="49" charset="0"/>
              </a:rPr>
              <a:t>…</a:t>
            </a:r>
            <a:endParaRPr lang="en-US" sz="1600" b="1" dirty="0">
              <a:solidFill>
                <a:schemeClr val="accent6"/>
              </a:solidFill>
              <a:latin typeface="Monaco" pitchFamily="49" charset="0"/>
            </a:endParaRPr>
          </a:p>
          <a:p>
            <a:r>
              <a:rPr lang="en-US" sz="1600" dirty="0" smtClean="0">
                <a:solidFill>
                  <a:schemeClr val="accent6"/>
                </a:solidFill>
                <a:latin typeface="Monaco" pitchFamily="49" charset="0"/>
              </a:rPr>
              <a:t>mypass4</a:t>
            </a:r>
            <a:endParaRPr lang="en-US" sz="1600" dirty="0">
              <a:solidFill>
                <a:schemeClr val="accent6"/>
              </a:solidFill>
              <a:latin typeface="Monaco" pitchFamily="49" charset="0"/>
            </a:endParaRPr>
          </a:p>
          <a:p>
            <a:pPr algn="ctr"/>
            <a:endParaRPr lang="en-US" sz="1600" dirty="0">
              <a:solidFill>
                <a:schemeClr val="accent6"/>
              </a:solidFill>
              <a:latin typeface="Monaco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73838" y="2962166"/>
            <a:ext cx="1347512" cy="132343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t"/>
            <a:r>
              <a:rPr lang="en-US" sz="1600" dirty="0" smtClean="0">
                <a:solidFill>
                  <a:srgbClr val="00B050"/>
                </a:solidFill>
                <a:latin typeface="Monaco"/>
              </a:rPr>
              <a:t>travis99</a:t>
            </a:r>
          </a:p>
          <a:p>
            <a:pPr fontAlgn="t"/>
            <a:r>
              <a:rPr lang="en-US" sz="1600" dirty="0" smtClean="0">
                <a:solidFill>
                  <a:srgbClr val="00B050"/>
                </a:solidFill>
                <a:latin typeface="Monaco"/>
              </a:rPr>
              <a:t>travis12</a:t>
            </a:r>
            <a:endParaRPr lang="en-US" sz="1600" dirty="0">
              <a:solidFill>
                <a:srgbClr val="00B050"/>
              </a:solidFill>
              <a:latin typeface="Monaco"/>
            </a:endParaRPr>
          </a:p>
          <a:p>
            <a:pPr fontAlgn="t"/>
            <a:r>
              <a:rPr lang="en-US" sz="1600" dirty="0" smtClean="0">
                <a:solidFill>
                  <a:srgbClr val="00B050"/>
                </a:solidFill>
                <a:latin typeface="Monaco"/>
              </a:rPr>
              <a:t>travis#7</a:t>
            </a:r>
            <a:endParaRPr lang="en-US" sz="1600" dirty="0">
              <a:solidFill>
                <a:srgbClr val="00B050"/>
              </a:solidFill>
              <a:latin typeface="Monaco"/>
            </a:endParaRPr>
          </a:p>
          <a:p>
            <a:pPr fontAlgn="t"/>
            <a:r>
              <a:rPr lang="en-US" sz="1600" dirty="0" smtClean="0">
                <a:solidFill>
                  <a:srgbClr val="00B050"/>
                </a:solidFill>
                <a:latin typeface="Monaco"/>
              </a:rPr>
              <a:t>soccer smiles#33</a:t>
            </a:r>
            <a:endParaRPr lang="en-US" sz="1600" dirty="0">
              <a:solidFill>
                <a:srgbClr val="00B050"/>
              </a:solidFill>
              <a:latin typeface="Monaco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60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07763" y="1655649"/>
            <a:ext cx="2238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Attacker’s ordering</a:t>
            </a:r>
          </a:p>
          <a:p>
            <a:pPr algn="ctr"/>
            <a:r>
              <a:rPr lang="en-US" sz="1600" dirty="0" smtClean="0"/>
              <a:t>of  master password guesses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3505200" y="4557130"/>
            <a:ext cx="4739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Century Gothic" pitchFamily="34" charset="0"/>
              </a:rPr>
              <a:t>Master Password Template: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Monaco" pitchFamily="49" charset="0"/>
                <a:ea typeface="Cambria Math" pitchFamily="18" charset="0"/>
              </a:rPr>
              <a:t>W</a:t>
            </a:r>
            <a:r>
              <a:rPr lang="en-US" sz="2400" b="1" baseline="-25000" dirty="0" smtClean="0">
                <a:solidFill>
                  <a:schemeClr val="accent6">
                    <a:lumMod val="50000"/>
                  </a:schemeClr>
                </a:solidFill>
                <a:latin typeface="Monaco" pitchFamily="49" charset="0"/>
                <a:ea typeface="Cambria Math" pitchFamily="18" charset="0"/>
              </a:rPr>
              <a:t>6</a:t>
            </a:r>
            <a:r>
              <a:rPr lang="en-US" sz="2400" b="1" dirty="0" smtClean="0">
                <a:solidFill>
                  <a:schemeClr val="accent6"/>
                </a:solidFill>
                <a:latin typeface="Monaco" pitchFamily="49" charset="0"/>
                <a:ea typeface="Cambria Math" pitchFamily="18" charset="0"/>
              </a:rPr>
              <a:t>D</a:t>
            </a:r>
            <a:r>
              <a:rPr lang="en-US" sz="2400" b="1" baseline="-25000" dirty="0" smtClean="0">
                <a:solidFill>
                  <a:schemeClr val="accent6"/>
                </a:solidFill>
                <a:latin typeface="Monaco" pitchFamily="49" charset="0"/>
                <a:ea typeface="Cambria Math" pitchFamily="18" charset="0"/>
              </a:rPr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564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Attacking </a:t>
            </a:r>
            <a:r>
              <a:rPr lang="en-US" dirty="0" err="1">
                <a:latin typeface="+mn-lt"/>
              </a:rPr>
              <a:t>Kamouflage</a:t>
            </a:r>
            <a:endParaRPr lang="en-US" dirty="0">
              <a:latin typeface="+mn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744236" y="1397589"/>
            <a:ext cx="1664047" cy="923330"/>
          </a:xfrm>
          <a:prstGeom prst="rect">
            <a:avLst/>
          </a:prstGeom>
          <a:ln>
            <a:solidFill>
              <a:srgbClr val="7030A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7030A0"/>
                </a:solidFill>
                <a:latin typeface="Monaco"/>
              </a:rPr>
              <a:t>Kamouflage</a:t>
            </a:r>
            <a:endParaRPr lang="en-US" b="1" dirty="0" smtClean="0">
              <a:solidFill>
                <a:srgbClr val="7030A0"/>
              </a:solidFill>
              <a:latin typeface="Monaco"/>
            </a:endParaRPr>
          </a:p>
          <a:p>
            <a:pPr algn="ctr"/>
            <a:r>
              <a:rPr lang="en-US" b="1" dirty="0" smtClean="0">
                <a:solidFill>
                  <a:srgbClr val="7030A0"/>
                </a:solidFill>
                <a:latin typeface="Monaco"/>
              </a:rPr>
              <a:t>Vault </a:t>
            </a:r>
            <a:r>
              <a:rPr lang="en-US" b="1" dirty="0" err="1" smtClean="0">
                <a:solidFill>
                  <a:srgbClr val="7030A0"/>
                </a:solidFill>
                <a:latin typeface="Monaco"/>
              </a:rPr>
              <a:t>Ciphertext</a:t>
            </a:r>
            <a:endParaRPr lang="en-US" b="1" i="0" u="none" strike="noStrike" dirty="0">
              <a:effectLst/>
              <a:latin typeface="Arial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3705816" y="3083798"/>
            <a:ext cx="1740187" cy="902049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Cambria Math" pitchFamily="18" charset="0"/>
                <a:ea typeface="Cambria Math" pitchFamily="18" charset="0"/>
              </a:rPr>
              <a:t>Decryption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Cambria Math" pitchFamily="18" charset="0"/>
                <a:ea typeface="Cambria Math" pitchFamily="18" charset="0"/>
              </a:rPr>
              <a:t>(</a:t>
            </a:r>
            <a:r>
              <a:rPr lang="en-US" dirty="0" err="1" smtClean="0">
                <a:solidFill>
                  <a:schemeClr val="bg1"/>
                </a:solidFill>
                <a:latin typeface="Cambria Math" pitchFamily="18" charset="0"/>
                <a:ea typeface="Cambria Math" pitchFamily="18" charset="0"/>
              </a:rPr>
              <a:t>Kamouflage</a:t>
            </a:r>
            <a:r>
              <a:rPr lang="en-US" dirty="0" smtClean="0">
                <a:solidFill>
                  <a:schemeClr val="bg1"/>
                </a:solidFill>
                <a:latin typeface="Cambria Math" pitchFamily="18" charset="0"/>
                <a:ea typeface="Cambria Math" pitchFamily="18" charset="0"/>
              </a:rPr>
              <a:t>)</a:t>
            </a:r>
          </a:p>
        </p:txBody>
      </p:sp>
      <p:cxnSp>
        <p:nvCxnSpPr>
          <p:cNvPr id="49" name="Elbow Connector 48"/>
          <p:cNvCxnSpPr>
            <a:endCxn id="48" idx="2"/>
          </p:cNvCxnSpPr>
          <p:nvPr/>
        </p:nvCxnSpPr>
        <p:spPr>
          <a:xfrm flipV="1">
            <a:off x="1821116" y="3534823"/>
            <a:ext cx="1884700" cy="109864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8" idx="6"/>
          </p:cNvCxnSpPr>
          <p:nvPr/>
        </p:nvCxnSpPr>
        <p:spPr>
          <a:xfrm>
            <a:off x="5446003" y="3534823"/>
            <a:ext cx="1027835" cy="72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46" idx="2"/>
            <a:endCxn id="48" idx="0"/>
          </p:cNvCxnSpPr>
          <p:nvPr/>
        </p:nvCxnSpPr>
        <p:spPr>
          <a:xfrm flipH="1">
            <a:off x="4575910" y="2320919"/>
            <a:ext cx="350" cy="7628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triped Right Arrow 58"/>
          <p:cNvSpPr/>
          <p:nvPr/>
        </p:nvSpPr>
        <p:spPr>
          <a:xfrm rot="8104296">
            <a:off x="7323376" y="2486932"/>
            <a:ext cx="435816" cy="356229"/>
          </a:xfrm>
          <a:prstGeom prst="strip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7205742" y="1875640"/>
            <a:ext cx="1876762" cy="461665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400" dirty="0">
                <a:ln w="11430"/>
                <a:solidFill>
                  <a:srgbClr val="FF0000"/>
                </a:solidFill>
              </a:rPr>
              <a:t>Random Junk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9471" y="2485113"/>
            <a:ext cx="1175297" cy="329320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1600" b="1" dirty="0" smtClean="0">
                <a:solidFill>
                  <a:srgbClr val="F79646"/>
                </a:solidFill>
                <a:latin typeface="Monaco" pitchFamily="49" charset="0"/>
              </a:rPr>
              <a:t>…</a:t>
            </a:r>
            <a:endParaRPr lang="en-US" sz="1600" b="1" dirty="0" smtClean="0">
              <a:solidFill>
                <a:schemeClr val="accent6"/>
              </a:solidFill>
              <a:latin typeface="Monaco" pitchFamily="49" charset="0"/>
            </a:endParaRPr>
          </a:p>
          <a:p>
            <a:pPr algn="ctr"/>
            <a:r>
              <a:rPr lang="en-US" sz="1600" b="1" dirty="0" smtClean="0">
                <a:solidFill>
                  <a:schemeClr val="accent6"/>
                </a:solidFill>
                <a:latin typeface="Monaco" pitchFamily="49" charset="0"/>
              </a:rPr>
              <a:t>…</a:t>
            </a:r>
          </a:p>
          <a:p>
            <a:pPr algn="ctr"/>
            <a:r>
              <a:rPr lang="en-US" sz="1600" dirty="0">
                <a:solidFill>
                  <a:schemeClr val="accent6"/>
                </a:solidFill>
                <a:latin typeface="Monaco" pitchFamily="49" charset="0"/>
              </a:rPr>
              <a:t>veronica</a:t>
            </a:r>
            <a:endParaRPr lang="en-US" sz="1600" dirty="0" smtClean="0">
              <a:solidFill>
                <a:schemeClr val="accent6"/>
              </a:solidFill>
              <a:latin typeface="Monaco" pitchFamily="49" charset="0"/>
            </a:endParaRPr>
          </a:p>
          <a:p>
            <a:pPr algn="ctr"/>
            <a:r>
              <a:rPr lang="en-US" sz="1600" dirty="0" smtClean="0">
                <a:solidFill>
                  <a:schemeClr val="accent6"/>
                </a:solidFill>
                <a:latin typeface="Monaco" pitchFamily="49" charset="0"/>
              </a:rPr>
              <a:t>viper01</a:t>
            </a:r>
          </a:p>
          <a:p>
            <a:pPr algn="ctr"/>
            <a:r>
              <a:rPr lang="en-US" sz="1600" dirty="0" smtClean="0">
                <a:solidFill>
                  <a:schemeClr val="accent6"/>
                </a:solidFill>
                <a:latin typeface="Monaco" pitchFamily="49" charset="0"/>
              </a:rPr>
              <a:t>violet9 </a:t>
            </a:r>
            <a:r>
              <a:rPr lang="en-US" sz="1600" strike="sngStrike" dirty="0" err="1" smtClean="0">
                <a:solidFill>
                  <a:schemeClr val="accent6"/>
                </a:solidFill>
                <a:latin typeface="Monaco" pitchFamily="49" charset="0"/>
              </a:rPr>
              <a:t>whatsup</a:t>
            </a:r>
            <a:r>
              <a:rPr lang="en-US" sz="1600" strike="sngStrike" dirty="0" smtClean="0">
                <a:solidFill>
                  <a:schemeClr val="accent6"/>
                </a:solidFill>
                <a:latin typeface="Monaco" pitchFamily="49" charset="0"/>
              </a:rPr>
              <a:t>!</a:t>
            </a:r>
          </a:p>
          <a:p>
            <a:pPr algn="ctr"/>
            <a:r>
              <a:rPr lang="en-US" sz="1600" strike="sngStrike" dirty="0" smtClean="0">
                <a:solidFill>
                  <a:schemeClr val="accent6"/>
                </a:solidFill>
                <a:latin typeface="Monaco" pitchFamily="49" charset="0"/>
              </a:rPr>
              <a:t>Wlidcat2</a:t>
            </a:r>
          </a:p>
          <a:p>
            <a:pPr algn="ctr"/>
            <a:r>
              <a:rPr lang="en-US" sz="1600" strike="sngStrike" dirty="0" smtClean="0">
                <a:solidFill>
                  <a:schemeClr val="accent6"/>
                </a:solidFill>
                <a:latin typeface="Monaco" pitchFamily="49" charset="0"/>
              </a:rPr>
              <a:t>year2012</a:t>
            </a:r>
          </a:p>
          <a:p>
            <a:pPr algn="ctr"/>
            <a:r>
              <a:rPr lang="en-US" sz="1600" dirty="0" smtClean="0">
                <a:solidFill>
                  <a:schemeClr val="accent6"/>
                </a:solidFill>
                <a:latin typeface="Monaco" pitchFamily="49" charset="0"/>
              </a:rPr>
              <a:t>secret7</a:t>
            </a:r>
          </a:p>
          <a:p>
            <a:pPr algn="ctr"/>
            <a:r>
              <a:rPr lang="en-US" sz="1600" b="1" dirty="0" smtClean="0">
                <a:solidFill>
                  <a:schemeClr val="accent6"/>
                </a:solidFill>
                <a:latin typeface="Monaco" pitchFamily="49" charset="0"/>
              </a:rPr>
              <a:t>…</a:t>
            </a:r>
          </a:p>
          <a:p>
            <a:pPr algn="ctr"/>
            <a:r>
              <a:rPr lang="en-US" sz="1600" b="1" dirty="0" smtClean="0">
                <a:solidFill>
                  <a:schemeClr val="accent6"/>
                </a:solidFill>
                <a:latin typeface="Monaco" pitchFamily="49" charset="0"/>
              </a:rPr>
              <a:t>…</a:t>
            </a:r>
            <a:endParaRPr lang="en-US" sz="1600" b="1" dirty="0">
              <a:solidFill>
                <a:schemeClr val="accent6"/>
              </a:solidFill>
              <a:latin typeface="Monaco" pitchFamily="49" charset="0"/>
            </a:endParaRPr>
          </a:p>
          <a:p>
            <a:r>
              <a:rPr lang="en-US" sz="1600" dirty="0" smtClean="0">
                <a:solidFill>
                  <a:schemeClr val="accent6"/>
                </a:solidFill>
                <a:latin typeface="Monaco" pitchFamily="49" charset="0"/>
              </a:rPr>
              <a:t>mypass4</a:t>
            </a:r>
            <a:endParaRPr lang="en-US" sz="1600" dirty="0">
              <a:solidFill>
                <a:schemeClr val="accent6"/>
              </a:solidFill>
              <a:latin typeface="Monaco" pitchFamily="49" charset="0"/>
            </a:endParaRPr>
          </a:p>
          <a:p>
            <a:pPr algn="ctr"/>
            <a:endParaRPr lang="en-US" sz="1600" dirty="0">
              <a:solidFill>
                <a:schemeClr val="accent6"/>
              </a:solidFill>
              <a:latin typeface="Monaco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73838" y="2962166"/>
            <a:ext cx="1347512" cy="132343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az-Cyrl-AZ" sz="1600" dirty="0" smtClean="0">
                <a:latin typeface="Arial"/>
              </a:rPr>
              <a:t>١</a:t>
            </a:r>
            <a:r>
              <a:rPr lang="en-US" sz="1600" dirty="0" smtClean="0">
                <a:latin typeface="Arial"/>
              </a:rPr>
              <a:t>ʇ</a:t>
            </a:r>
            <a:r>
              <a:rPr lang="hy-AM" sz="1600" dirty="0">
                <a:latin typeface="Arial"/>
              </a:rPr>
              <a:t>ե</a:t>
            </a:r>
            <a:r>
              <a:rPr lang="x-none" sz="1600" dirty="0">
                <a:latin typeface="Arial"/>
              </a:rPr>
              <a:t>र࢒</a:t>
            </a:r>
            <a:r>
              <a:rPr lang="vi-VN" sz="1600" dirty="0"/>
              <a:t>ݠ</a:t>
            </a:r>
            <a:r>
              <a:rPr lang="az-Cyrl-AZ" sz="1600" dirty="0">
                <a:latin typeface="Arial"/>
              </a:rPr>
              <a:t>Т</a:t>
            </a:r>
            <a:r>
              <a:rPr lang="syr-SY" sz="1600" dirty="0" smtClean="0">
                <a:latin typeface="Arial"/>
              </a:rPr>
              <a:t>݈</a:t>
            </a:r>
            <a:r>
              <a:rPr lang="hy-AM" sz="1600" dirty="0" smtClean="0">
                <a:latin typeface="Arial"/>
              </a:rPr>
              <a:t>ր</a:t>
            </a:r>
            <a:r>
              <a:rPr lang="hy-AM" sz="1600" dirty="0">
                <a:latin typeface="Arial"/>
              </a:rPr>
              <a:t>͖</a:t>
            </a:r>
            <a:r>
              <a:rPr lang="x-none" sz="1600" dirty="0">
                <a:latin typeface="Arial"/>
              </a:rPr>
              <a:t>ृ</a:t>
            </a:r>
            <a:r>
              <a:rPr lang="vi-VN" sz="1600" dirty="0"/>
              <a:t>ݩ̣</a:t>
            </a:r>
            <a:r>
              <a:rPr lang="syr-SY" sz="1600" dirty="0">
                <a:latin typeface="Arial"/>
              </a:rPr>
              <a:t>ܔܢ</a:t>
            </a:r>
            <a:r>
              <a:rPr lang="hy-AM" sz="1600" dirty="0">
                <a:latin typeface="Arial"/>
              </a:rPr>
              <a:t>Գ</a:t>
            </a:r>
            <a:r>
              <a:rPr lang="as-IN" sz="1600" dirty="0">
                <a:latin typeface="Arial"/>
              </a:rPr>
              <a:t>঒̡̹ࢗ</a:t>
            </a:r>
            <a:r>
              <a:rPr lang="el-GR" sz="1600" dirty="0" smtClean="0">
                <a:latin typeface="Arial"/>
              </a:rPr>
              <a:t>΄</a:t>
            </a:r>
            <a:r>
              <a:rPr lang="ps-AF" sz="1600" dirty="0">
                <a:latin typeface="Arial"/>
              </a:rPr>
              <a:t>ݖ</a:t>
            </a:r>
            <a:r>
              <a:rPr lang="x-none" sz="1600" dirty="0">
                <a:latin typeface="Arial"/>
              </a:rPr>
              <a:t>ऐख२࢓</a:t>
            </a:r>
            <a:r>
              <a:rPr lang="hy-AM" sz="1600" dirty="0" smtClean="0">
                <a:latin typeface="Arial"/>
              </a:rPr>
              <a:t>ձճ</a:t>
            </a:r>
            <a:r>
              <a:rPr lang="vi-VN" sz="1600" dirty="0" smtClean="0"/>
              <a:t>ʙ</a:t>
            </a:r>
            <a:r>
              <a:rPr lang="az-Cyrl-AZ" sz="1600" dirty="0" smtClean="0">
                <a:latin typeface="Arial"/>
              </a:rPr>
              <a:t>Ж͇ـ</a:t>
            </a:r>
            <a:r>
              <a:rPr lang="as-IN" sz="1600" dirty="0" smtClean="0">
                <a:latin typeface="Arial"/>
              </a:rPr>
              <a:t>গ</a:t>
            </a:r>
            <a:r>
              <a:rPr lang="x-none" sz="1600" dirty="0" smtClean="0">
                <a:latin typeface="Arial"/>
              </a:rPr>
              <a:t>उ</a:t>
            </a:r>
            <a:r>
              <a:rPr lang="az-Cyrl-AZ" sz="1600" dirty="0" smtClean="0">
                <a:latin typeface="Arial"/>
              </a:rPr>
              <a:t>Ш</a:t>
            </a:r>
            <a:r>
              <a:rPr lang="vi-VN" sz="1600" dirty="0" smtClean="0"/>
              <a:t>ɱ</a:t>
            </a:r>
            <a:r>
              <a:rPr lang="ps-AF" sz="1600" dirty="0" smtClean="0">
                <a:latin typeface="Arial"/>
              </a:rPr>
              <a:t>݀</a:t>
            </a:r>
            <a:r>
              <a:rPr lang="az-Cyrl-AZ" sz="1600" dirty="0" smtClean="0">
                <a:latin typeface="Arial"/>
              </a:rPr>
              <a:t>йԐ</a:t>
            </a:r>
            <a:r>
              <a:rPr lang="hy-AM" sz="1600" dirty="0" smtClean="0">
                <a:latin typeface="Arial"/>
              </a:rPr>
              <a:t>գ</a:t>
            </a:r>
            <a:r>
              <a:rPr lang="x-none" sz="1600" dirty="0" smtClean="0">
                <a:latin typeface="Arial"/>
              </a:rPr>
              <a:t>ै̷</a:t>
            </a:r>
            <a:r>
              <a:rPr lang="az-Cyrl-AZ" sz="1600" dirty="0" smtClean="0">
                <a:latin typeface="Arial"/>
              </a:rPr>
              <a:t>ѡ</a:t>
            </a:r>
            <a:r>
              <a:rPr lang="vi-VN" sz="1600" dirty="0" smtClean="0"/>
              <a:t>ʂ̀</a:t>
            </a:r>
            <a:endParaRPr lang="en-US" sz="1600" dirty="0">
              <a:latin typeface="Arial"/>
            </a:endParaRPr>
          </a:p>
        </p:txBody>
      </p:sp>
      <p:sp>
        <p:nvSpPr>
          <p:cNvPr id="14" name="Circular Arrow 13"/>
          <p:cNvSpPr/>
          <p:nvPr/>
        </p:nvSpPr>
        <p:spPr>
          <a:xfrm rot="5400000" flipV="1">
            <a:off x="155524" y="3537523"/>
            <a:ext cx="1108280" cy="1234911"/>
          </a:xfrm>
          <a:prstGeom prst="circularArrow">
            <a:avLst>
              <a:gd name="adj1" fmla="val 6677"/>
              <a:gd name="adj2" fmla="val 1058882"/>
              <a:gd name="adj3" fmla="val 20441937"/>
              <a:gd name="adj4" fmla="val 10800000"/>
              <a:gd name="adj5" fmla="val 1156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61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07763" y="1655649"/>
            <a:ext cx="2238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Attacker’s ordering</a:t>
            </a:r>
          </a:p>
          <a:p>
            <a:pPr algn="ctr"/>
            <a:r>
              <a:rPr lang="en-US" sz="1600" dirty="0" smtClean="0"/>
              <a:t>of  master password guesses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3505200" y="4557130"/>
            <a:ext cx="4739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Century Gothic" pitchFamily="34" charset="0"/>
              </a:rPr>
              <a:t>Master Password Template: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Monaco" pitchFamily="49" charset="0"/>
                <a:ea typeface="Cambria Math" pitchFamily="18" charset="0"/>
              </a:rPr>
              <a:t>W</a:t>
            </a:r>
            <a:r>
              <a:rPr lang="en-US" sz="2400" b="1" baseline="-25000" dirty="0" smtClean="0">
                <a:solidFill>
                  <a:schemeClr val="accent6">
                    <a:lumMod val="50000"/>
                  </a:schemeClr>
                </a:solidFill>
                <a:latin typeface="Monaco" pitchFamily="49" charset="0"/>
                <a:ea typeface="Cambria Math" pitchFamily="18" charset="0"/>
              </a:rPr>
              <a:t>6</a:t>
            </a:r>
            <a:r>
              <a:rPr lang="en-US" sz="2400" b="1" dirty="0" smtClean="0">
                <a:solidFill>
                  <a:schemeClr val="accent6"/>
                </a:solidFill>
                <a:latin typeface="Monaco" pitchFamily="49" charset="0"/>
                <a:ea typeface="Cambria Math" pitchFamily="18" charset="0"/>
              </a:rPr>
              <a:t>D</a:t>
            </a:r>
            <a:r>
              <a:rPr lang="en-US" sz="2400" b="1" baseline="-25000" dirty="0" smtClean="0">
                <a:solidFill>
                  <a:schemeClr val="accent6"/>
                </a:solidFill>
                <a:latin typeface="Monaco" pitchFamily="49" charset="0"/>
                <a:ea typeface="Cambria Math" pitchFamily="18" charset="0"/>
              </a:rPr>
              <a:t>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505200" y="5178158"/>
            <a:ext cx="3558336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mbria Math" pitchFamily="18" charset="0"/>
              </a:rPr>
              <a:t>SPEED UP:</a:t>
            </a:r>
            <a:endParaRPr lang="en-US" sz="2400" dirty="0">
              <a:solidFill>
                <a:srgbClr val="0070C0"/>
              </a:solidFill>
              <a:ea typeface="Cambria Math" pitchFamily="18" charset="0"/>
            </a:endParaRPr>
          </a:p>
          <a:p>
            <a:r>
              <a:rPr lang="en-US" sz="2400" dirty="0" smtClean="0">
                <a:solidFill>
                  <a:srgbClr val="0070C0"/>
                </a:solidFill>
                <a:ea typeface="Cambria Math" pitchFamily="18" charset="0"/>
              </a:rPr>
              <a:t>Ignore the passwords that </a:t>
            </a:r>
          </a:p>
          <a:p>
            <a:r>
              <a:rPr lang="en-US" sz="2400" dirty="0" smtClean="0">
                <a:solidFill>
                  <a:srgbClr val="0070C0"/>
                </a:solidFill>
                <a:ea typeface="Cambria Math" pitchFamily="18" charset="0"/>
              </a:rPr>
              <a:t>do not match the template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893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/>
      <p:bldP spid="20" grpId="0" animBg="1"/>
      <p:bldP spid="14" grpId="0" animBg="1"/>
      <p:bldP spid="1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>
                <a:latin typeface="+mn-lt"/>
              </a:rPr>
              <a:t>Simulated Attack Results</a:t>
            </a:r>
            <a:endParaRPr lang="en-US" sz="5400" dirty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4884" y="2052395"/>
            <a:ext cx="8221916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dirty="0" err="1">
                <a:solidFill>
                  <a:prstClr val="black"/>
                </a:solidFill>
              </a:rPr>
              <a:t>Kamouflage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en-US" sz="3200" dirty="0" smtClean="0">
                <a:solidFill>
                  <a:prstClr val="black"/>
                </a:solidFill>
              </a:rPr>
              <a:t>claimed  (for N=1,000):</a:t>
            </a:r>
            <a:endParaRPr lang="en-US" sz="3200" dirty="0">
              <a:solidFill>
                <a:prstClr val="black"/>
              </a:solidFill>
            </a:endParaRPr>
          </a:p>
          <a:p>
            <a:pPr lvl="0" algn="ctr"/>
            <a:r>
              <a:rPr lang="en-US" sz="2400" dirty="0">
                <a:solidFill>
                  <a:srgbClr val="00B050"/>
                </a:solidFill>
              </a:rPr>
              <a:t>100%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offline work </a:t>
            </a:r>
            <a:r>
              <a:rPr lang="en-US" sz="2400" dirty="0" smtClean="0">
                <a:solidFill>
                  <a:prstClr val="black"/>
                </a:solidFill>
              </a:rPr>
              <a:t>of standard Password Based Encryption</a:t>
            </a:r>
          </a:p>
          <a:p>
            <a:pPr lvl="0" algn="ctr"/>
            <a:r>
              <a:rPr lang="en-US" sz="2400" dirty="0" smtClean="0">
                <a:solidFill>
                  <a:prstClr val="black"/>
                </a:solidFill>
              </a:rPr>
              <a:t>+ </a:t>
            </a:r>
          </a:p>
          <a:p>
            <a:pPr lvl="0" algn="ctr"/>
            <a:r>
              <a:rPr lang="en-US" sz="2400" dirty="0" smtClean="0">
                <a:solidFill>
                  <a:srgbClr val="00B050"/>
                </a:solidFill>
              </a:rPr>
              <a:t>N/2 </a:t>
            </a:r>
            <a:r>
              <a:rPr lang="en-US" sz="2400" dirty="0">
                <a:solidFill>
                  <a:srgbClr val="00B050"/>
                </a:solidFill>
              </a:rPr>
              <a:t>= </a:t>
            </a:r>
            <a:r>
              <a:rPr lang="en-US" sz="2400" dirty="0" smtClean="0">
                <a:solidFill>
                  <a:srgbClr val="00B050"/>
                </a:solidFill>
              </a:rPr>
              <a:t>500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prstClr val="black"/>
                </a:solidFill>
              </a:rPr>
              <a:t>online </a:t>
            </a:r>
            <a:r>
              <a:rPr lang="en-US" sz="2400" dirty="0" smtClean="0">
                <a:solidFill>
                  <a:prstClr val="black"/>
                </a:solidFill>
              </a:rPr>
              <a:t>queries (avg.)</a:t>
            </a:r>
            <a:endParaRPr lang="en-US" sz="2400" dirty="0">
              <a:solidFill>
                <a:prstClr val="black"/>
              </a:solidFill>
            </a:endParaRPr>
          </a:p>
          <a:p>
            <a:pPr algn="ctr"/>
            <a:endParaRPr lang="en-US" sz="3200" dirty="0" smtClean="0"/>
          </a:p>
          <a:p>
            <a:pPr algn="ctr"/>
            <a:r>
              <a:rPr lang="en-US" sz="3200" dirty="0" smtClean="0"/>
              <a:t>We found:</a:t>
            </a:r>
          </a:p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50% </a:t>
            </a:r>
            <a:r>
              <a:rPr lang="en-US" sz="2400" dirty="0" smtClean="0"/>
              <a:t>offline work of standard Password Based Encryption</a:t>
            </a:r>
          </a:p>
          <a:p>
            <a:pPr algn="ctr"/>
            <a:r>
              <a:rPr lang="en-US" sz="3600" dirty="0"/>
              <a:t>+</a:t>
            </a:r>
            <a:endParaRPr lang="en-US" sz="2400" dirty="0" smtClean="0"/>
          </a:p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11 </a:t>
            </a:r>
            <a:r>
              <a:rPr lang="en-US" sz="2400" dirty="0"/>
              <a:t>online queries </a:t>
            </a:r>
            <a:r>
              <a:rPr lang="en-US" sz="2400" dirty="0" smtClean="0"/>
              <a:t>(avg.)</a:t>
            </a:r>
            <a:endParaRPr lang="en-US" sz="2400" baseline="30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85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7632" y="152400"/>
            <a:ext cx="49901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The </a:t>
            </a:r>
            <a:r>
              <a:rPr lang="en-US" sz="4000" b="1" dirty="0" err="1" smtClean="0"/>
              <a:t>Pythia</a:t>
            </a:r>
            <a:r>
              <a:rPr lang="en-US" sz="4000" b="1" dirty="0" smtClean="0"/>
              <a:t> PRF Service</a:t>
            </a:r>
            <a:endParaRPr lang="en-US" sz="4000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605619"/>
              </p:ext>
            </p:extLst>
          </p:nvPr>
        </p:nvGraphicFramePr>
        <p:xfrm>
          <a:off x="1524000" y="1397000"/>
          <a:ext cx="7239000" cy="37541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Approach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DB exfiltration</a:t>
                      </a:r>
                      <a:r>
                        <a:rPr lang="en-US" baseline="0" dirty="0" smtClean="0"/>
                        <a:t> protection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Key rotation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Hides</a:t>
                      </a:r>
                      <a:r>
                        <a:rPr lang="en-US" baseline="0" dirty="0" smtClean="0"/>
                        <a:t> passwords from backend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Password</a:t>
                      </a:r>
                      <a:r>
                        <a:rPr lang="en-US" baseline="0" dirty="0" smtClean="0"/>
                        <a:t> hashing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HMAC back-end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Encryption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O(n) or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reveal keys to server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Pythia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O(1)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841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7632" y="152400"/>
            <a:ext cx="49901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The </a:t>
            </a:r>
            <a:r>
              <a:rPr lang="en-US" sz="4000" b="1" dirty="0" err="1" smtClean="0"/>
              <a:t>Pythia</a:t>
            </a:r>
            <a:r>
              <a:rPr lang="en-US" sz="4000" b="1" dirty="0" smtClean="0"/>
              <a:t> PRF Service</a:t>
            </a:r>
            <a:endParaRPr lang="en-US" sz="4000" b="1" dirty="0"/>
          </a:p>
        </p:txBody>
      </p:sp>
      <p:pic>
        <p:nvPicPr>
          <p:cNvPr id="6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0400" y="1143000"/>
            <a:ext cx="693227" cy="13716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2590800" y="2297668"/>
            <a:ext cx="2743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 = </a:t>
            </a:r>
            <a:r>
              <a:rPr lang="en-US" sz="2000" dirty="0" err="1" smtClean="0"/>
              <a:t>H</a:t>
            </a:r>
            <a:r>
              <a:rPr lang="en-US" sz="2000" baseline="30000" dirty="0" err="1" smtClean="0"/>
              <a:t>c</a:t>
            </a:r>
            <a:r>
              <a:rPr lang="en-US" sz="2000" dirty="0" smtClean="0"/>
              <a:t>(password1|</a:t>
            </a:r>
            <a:r>
              <a:rPr lang="en-US" sz="2000" dirty="0" smtClean="0"/>
              <a:t>| salt)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50" y="1175299"/>
            <a:ext cx="825500" cy="825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53150" y="1972270"/>
            <a:ext cx="10514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Back-end </a:t>
            </a:r>
          </a:p>
          <a:p>
            <a:r>
              <a:rPr lang="en-US" dirty="0" smtClean="0"/>
              <a:t>crypto </a:t>
            </a:r>
          </a:p>
          <a:p>
            <a:r>
              <a:rPr lang="en-US" dirty="0" smtClean="0"/>
              <a:t>service</a:t>
            </a:r>
            <a:endParaRPr lang="en-US" dirty="0"/>
          </a:p>
        </p:txBody>
      </p:sp>
      <p:pic>
        <p:nvPicPr>
          <p:cNvPr id="17" name="Picture 2" descr="C:\Documents and Settings\rist\Local Settings\Temporary Internet Files\Content.IE5\QB8JK7EN\MCj0433903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91350" y="1590535"/>
            <a:ext cx="476250" cy="476250"/>
          </a:xfrm>
          <a:prstGeom prst="rect">
            <a:avLst/>
          </a:prstGeom>
          <a:noFill/>
        </p:spPr>
      </p:pic>
      <p:cxnSp>
        <p:nvCxnSpPr>
          <p:cNvPr id="18" name="Straight Arrow Connector 17"/>
          <p:cNvCxnSpPr/>
          <p:nvPr/>
        </p:nvCxnSpPr>
        <p:spPr>
          <a:xfrm flipH="1">
            <a:off x="4114800" y="1567967"/>
            <a:ext cx="182880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114800" y="1828800"/>
            <a:ext cx="182880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290730" y="1143000"/>
            <a:ext cx="1348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id, blinded h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441303" y="1828800"/>
            <a:ext cx="1071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dirty="0" smtClean="0"/>
              <a:t> = F(K, h)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15200" y="1676400"/>
            <a:ext cx="304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590800" y="2647890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Store only f</a:t>
            </a:r>
            <a:endParaRPr lang="en-US" sz="2000" dirty="0"/>
          </a:p>
        </p:txBody>
      </p:sp>
      <p:pic>
        <p:nvPicPr>
          <p:cNvPr id="39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0400" y="4267200"/>
            <a:ext cx="693227" cy="1371600"/>
          </a:xfrm>
          <a:prstGeom prst="rect">
            <a:avLst/>
          </a:prstGeom>
          <a:noFill/>
        </p:spPr>
      </p:pic>
      <p:sp>
        <p:nvSpPr>
          <p:cNvPr id="50" name="TextBox 49"/>
          <p:cNvSpPr txBox="1"/>
          <p:nvPr/>
        </p:nvSpPr>
        <p:spPr>
          <a:xfrm>
            <a:off x="381000" y="4572000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Combine token and f </a:t>
            </a:r>
          </a:p>
          <a:p>
            <a:r>
              <a:rPr lang="en-US" sz="2000" dirty="0" smtClean="0"/>
              <a:t>to generate f’ = F(</a:t>
            </a:r>
            <a:r>
              <a:rPr lang="en-US" sz="2000" dirty="0" err="1" smtClean="0"/>
              <a:t>K’,h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50" y="4299499"/>
            <a:ext cx="825500" cy="82550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6153150" y="5096470"/>
            <a:ext cx="10514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Back-end </a:t>
            </a:r>
          </a:p>
          <a:p>
            <a:r>
              <a:rPr lang="en-US" dirty="0" smtClean="0"/>
              <a:t>crypto </a:t>
            </a:r>
          </a:p>
          <a:p>
            <a:r>
              <a:rPr lang="en-US" dirty="0" smtClean="0"/>
              <a:t>service</a:t>
            </a:r>
            <a:endParaRPr lang="en-US" dirty="0"/>
          </a:p>
        </p:txBody>
      </p:sp>
      <p:pic>
        <p:nvPicPr>
          <p:cNvPr id="60" name="Picture 2" descr="C:\Documents and Settings\rist\Local Settings\Temporary Internet Files\Content.IE5\QB8JK7EN\MCj0433903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91350" y="4714735"/>
            <a:ext cx="476250" cy="476250"/>
          </a:xfrm>
          <a:prstGeom prst="rect">
            <a:avLst/>
          </a:prstGeom>
          <a:noFill/>
        </p:spPr>
      </p:pic>
      <p:cxnSp>
        <p:nvCxnSpPr>
          <p:cNvPr id="63" name="Straight Arrow Connector 62"/>
          <p:cNvCxnSpPr/>
          <p:nvPr/>
        </p:nvCxnSpPr>
        <p:spPr>
          <a:xfrm>
            <a:off x="4114800" y="4953000"/>
            <a:ext cx="182880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4343400" y="4953000"/>
            <a:ext cx="138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Token(K-&gt;K’)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315200" y="4800600"/>
            <a:ext cx="304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</a:t>
            </a:r>
            <a:endParaRPr lang="en-US" dirty="0"/>
          </a:p>
        </p:txBody>
      </p:sp>
      <p:pic>
        <p:nvPicPr>
          <p:cNvPr id="69" name="Picture 2" descr="C:\Documents and Settings\rist\Local Settings\Temporary Internet Files\Content.IE5\QB8JK7EN\MCj0433903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10400" y="5391150"/>
            <a:ext cx="476250" cy="476250"/>
          </a:xfrm>
          <a:prstGeom prst="rect">
            <a:avLst/>
          </a:prstGeom>
          <a:noFill/>
        </p:spPr>
      </p:pic>
      <p:sp>
        <p:nvSpPr>
          <p:cNvPr id="70" name="TextBox 69"/>
          <p:cNvSpPr txBox="1"/>
          <p:nvPr/>
        </p:nvSpPr>
        <p:spPr>
          <a:xfrm>
            <a:off x="7334250" y="5477015"/>
            <a:ext cx="362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K’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381000" y="5464314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Server learns nothing about K or K’</a:t>
            </a:r>
            <a:endParaRPr lang="en-US" sz="2000" dirty="0"/>
          </a:p>
        </p:txBody>
      </p:sp>
      <p:cxnSp>
        <p:nvCxnSpPr>
          <p:cNvPr id="19" name="Straight Connector 18"/>
          <p:cNvCxnSpPr/>
          <p:nvPr/>
        </p:nvCxnSpPr>
        <p:spPr>
          <a:xfrm flipH="1" flipV="1">
            <a:off x="7086364" y="4781550"/>
            <a:ext cx="762236" cy="4762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7152804" y="4867415"/>
            <a:ext cx="466856" cy="304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 flipV="1">
            <a:off x="3335250" y="2667000"/>
            <a:ext cx="489230" cy="39066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>
            <a:off x="3401690" y="2752864"/>
            <a:ext cx="422790" cy="304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Rounded Rectangular Callout 28"/>
          <p:cNvSpPr/>
          <p:nvPr/>
        </p:nvSpPr>
        <p:spPr>
          <a:xfrm>
            <a:off x="3200400" y="3352800"/>
            <a:ext cx="5058046" cy="609600"/>
          </a:xfrm>
          <a:prstGeom prst="wedgeRoundRectCallout">
            <a:avLst>
              <a:gd name="adj1" fmla="val -39523"/>
              <a:gd name="adj2" fmla="val -85302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Cryptographically erases all data attacker stole</a:t>
            </a:r>
            <a:endParaRPr lang="en-US" dirty="0"/>
          </a:p>
        </p:txBody>
      </p:sp>
      <p:pic>
        <p:nvPicPr>
          <p:cNvPr id="31" name="Picture 2" descr="C:\Program Files\Microsoft Office\MEDIA\CAGCAT10\j0292020.wm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4800" y="1066800"/>
            <a:ext cx="960884" cy="911901"/>
          </a:xfrm>
          <a:prstGeom prst="rect">
            <a:avLst/>
          </a:prstGeom>
          <a:noFill/>
        </p:spPr>
      </p:pic>
      <p:cxnSp>
        <p:nvCxnSpPr>
          <p:cNvPr id="32" name="Straight Arrow Connector 31"/>
          <p:cNvCxnSpPr/>
          <p:nvPr/>
        </p:nvCxnSpPr>
        <p:spPr>
          <a:xfrm flipH="1">
            <a:off x="1420269" y="1600200"/>
            <a:ext cx="1610447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295400" y="1143000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tom, password1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20412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5" grpId="0"/>
      <p:bldP spid="65" grpId="0"/>
      <p:bldP spid="66" grpId="0"/>
      <p:bldP spid="70" grpId="0"/>
      <p:bldP spid="71" grpId="0"/>
      <p:bldP spid="2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7632" y="152400"/>
            <a:ext cx="49901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The </a:t>
            </a:r>
            <a:r>
              <a:rPr lang="en-US" sz="4000" b="1" dirty="0" err="1" smtClean="0"/>
              <a:t>Pythia</a:t>
            </a:r>
            <a:r>
              <a:rPr lang="en-US" sz="4000" b="1" dirty="0" smtClean="0"/>
              <a:t> PRF Service</a:t>
            </a:r>
            <a:endParaRPr lang="en-US" sz="4000" b="1" dirty="0"/>
          </a:p>
        </p:txBody>
      </p:sp>
      <p:pic>
        <p:nvPicPr>
          <p:cNvPr id="6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0400" y="1143000"/>
            <a:ext cx="693227" cy="13716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2590800" y="2297668"/>
            <a:ext cx="2743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 = </a:t>
            </a:r>
            <a:r>
              <a:rPr lang="en-US" sz="2000" dirty="0" err="1" smtClean="0"/>
              <a:t>H</a:t>
            </a:r>
            <a:r>
              <a:rPr lang="en-US" sz="2000" baseline="30000" dirty="0" err="1" smtClean="0"/>
              <a:t>c</a:t>
            </a:r>
            <a:r>
              <a:rPr lang="en-US" sz="2000" dirty="0" smtClean="0"/>
              <a:t>(password1|</a:t>
            </a:r>
            <a:r>
              <a:rPr lang="en-US" sz="2000" dirty="0" smtClean="0"/>
              <a:t>| salt)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50" y="1175299"/>
            <a:ext cx="825500" cy="825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53150" y="1972270"/>
            <a:ext cx="10514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Back-end </a:t>
            </a:r>
          </a:p>
          <a:p>
            <a:r>
              <a:rPr lang="en-US" dirty="0" smtClean="0"/>
              <a:t>crypto </a:t>
            </a:r>
          </a:p>
          <a:p>
            <a:r>
              <a:rPr lang="en-US" dirty="0" smtClean="0"/>
              <a:t>service</a:t>
            </a:r>
            <a:endParaRPr lang="en-US" dirty="0"/>
          </a:p>
        </p:txBody>
      </p:sp>
      <p:pic>
        <p:nvPicPr>
          <p:cNvPr id="17" name="Picture 2" descr="C:\Documents and Settings\rist\Local Settings\Temporary Internet Files\Content.IE5\QB8JK7EN\MCj0433903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91350" y="1590535"/>
            <a:ext cx="476250" cy="476250"/>
          </a:xfrm>
          <a:prstGeom prst="rect">
            <a:avLst/>
          </a:prstGeom>
          <a:noFill/>
        </p:spPr>
      </p:pic>
      <p:cxnSp>
        <p:nvCxnSpPr>
          <p:cNvPr id="18" name="Straight Arrow Connector 17"/>
          <p:cNvCxnSpPr/>
          <p:nvPr/>
        </p:nvCxnSpPr>
        <p:spPr>
          <a:xfrm flipH="1">
            <a:off x="4114800" y="1567967"/>
            <a:ext cx="182880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114800" y="1828800"/>
            <a:ext cx="182880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290730" y="1143000"/>
            <a:ext cx="1348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id, blinded h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441303" y="1828800"/>
            <a:ext cx="1071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dirty="0" smtClean="0"/>
              <a:t> = F(K, h)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15200" y="1676400"/>
            <a:ext cx="304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590800" y="2647890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Store only f</a:t>
            </a:r>
            <a:endParaRPr lang="en-US" sz="2000" dirty="0"/>
          </a:p>
        </p:txBody>
      </p:sp>
      <p:pic>
        <p:nvPicPr>
          <p:cNvPr id="39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0400" y="4267200"/>
            <a:ext cx="693227" cy="1371600"/>
          </a:xfrm>
          <a:prstGeom prst="rect">
            <a:avLst/>
          </a:prstGeom>
          <a:noFill/>
        </p:spPr>
      </p:pic>
      <p:sp>
        <p:nvSpPr>
          <p:cNvPr id="50" name="TextBox 49"/>
          <p:cNvSpPr txBox="1"/>
          <p:nvPr/>
        </p:nvSpPr>
        <p:spPr>
          <a:xfrm>
            <a:off x="381000" y="4572000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Combine token and f </a:t>
            </a:r>
          </a:p>
          <a:p>
            <a:r>
              <a:rPr lang="en-US" sz="2000" dirty="0" smtClean="0"/>
              <a:t>to generate f’ = F(</a:t>
            </a:r>
            <a:r>
              <a:rPr lang="en-US" sz="2000" dirty="0" err="1" smtClean="0"/>
              <a:t>K’,h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50" y="4299499"/>
            <a:ext cx="825500" cy="82550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6153150" y="5096470"/>
            <a:ext cx="10514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Back-end </a:t>
            </a:r>
          </a:p>
          <a:p>
            <a:r>
              <a:rPr lang="en-US" dirty="0" smtClean="0"/>
              <a:t>crypto </a:t>
            </a:r>
          </a:p>
          <a:p>
            <a:r>
              <a:rPr lang="en-US" dirty="0" smtClean="0"/>
              <a:t>service</a:t>
            </a:r>
            <a:endParaRPr lang="en-US" dirty="0"/>
          </a:p>
        </p:txBody>
      </p:sp>
      <p:pic>
        <p:nvPicPr>
          <p:cNvPr id="60" name="Picture 2" descr="C:\Documents and Settings\rist\Local Settings\Temporary Internet Files\Content.IE5\QB8JK7EN\MCj0433903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91350" y="4714735"/>
            <a:ext cx="476250" cy="476250"/>
          </a:xfrm>
          <a:prstGeom prst="rect">
            <a:avLst/>
          </a:prstGeom>
          <a:noFill/>
        </p:spPr>
      </p:pic>
      <p:cxnSp>
        <p:nvCxnSpPr>
          <p:cNvPr id="63" name="Straight Arrow Connector 62"/>
          <p:cNvCxnSpPr/>
          <p:nvPr/>
        </p:nvCxnSpPr>
        <p:spPr>
          <a:xfrm>
            <a:off x="4114800" y="4953000"/>
            <a:ext cx="182880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4343400" y="4953000"/>
            <a:ext cx="138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Token(K-&gt;K’)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315200" y="4800600"/>
            <a:ext cx="304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</a:t>
            </a:r>
            <a:endParaRPr lang="en-US" dirty="0"/>
          </a:p>
        </p:txBody>
      </p:sp>
      <p:pic>
        <p:nvPicPr>
          <p:cNvPr id="69" name="Picture 2" descr="C:\Documents and Settings\rist\Local Settings\Temporary Internet Files\Content.IE5\QB8JK7EN\MCj0433903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10400" y="5391150"/>
            <a:ext cx="476250" cy="476250"/>
          </a:xfrm>
          <a:prstGeom prst="rect">
            <a:avLst/>
          </a:prstGeom>
          <a:noFill/>
        </p:spPr>
      </p:pic>
      <p:sp>
        <p:nvSpPr>
          <p:cNvPr id="70" name="TextBox 69"/>
          <p:cNvSpPr txBox="1"/>
          <p:nvPr/>
        </p:nvSpPr>
        <p:spPr>
          <a:xfrm>
            <a:off x="7334250" y="5477015"/>
            <a:ext cx="362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K’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381000" y="5464314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Server learns nothing about K or K’</a:t>
            </a:r>
            <a:endParaRPr lang="en-US" sz="2000" dirty="0"/>
          </a:p>
        </p:txBody>
      </p:sp>
      <p:cxnSp>
        <p:nvCxnSpPr>
          <p:cNvPr id="19" name="Straight Connector 18"/>
          <p:cNvCxnSpPr/>
          <p:nvPr/>
        </p:nvCxnSpPr>
        <p:spPr>
          <a:xfrm flipH="1" flipV="1">
            <a:off x="7086364" y="4781550"/>
            <a:ext cx="762236" cy="4762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7152804" y="4867415"/>
            <a:ext cx="466856" cy="304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 flipV="1">
            <a:off x="3335250" y="2667000"/>
            <a:ext cx="489230" cy="39066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>
            <a:off x="3401690" y="2752864"/>
            <a:ext cx="422790" cy="304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Rounded Rectangular Callout 28"/>
          <p:cNvSpPr/>
          <p:nvPr/>
        </p:nvSpPr>
        <p:spPr>
          <a:xfrm>
            <a:off x="3200400" y="3352800"/>
            <a:ext cx="5058046" cy="609600"/>
          </a:xfrm>
          <a:prstGeom prst="wedgeRoundRectCallout">
            <a:avLst>
              <a:gd name="adj1" fmla="val -39523"/>
              <a:gd name="adj2" fmla="val -85302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Cryptographically erases all data attacker stole</a:t>
            </a:r>
            <a:endParaRPr lang="en-US" dirty="0"/>
          </a:p>
        </p:txBody>
      </p:sp>
      <p:pic>
        <p:nvPicPr>
          <p:cNvPr id="31" name="Picture 2" descr="C:\Program Files\Microsoft Office\MEDIA\CAGCAT10\j0292020.wm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4800" y="1066800"/>
            <a:ext cx="960884" cy="911901"/>
          </a:xfrm>
          <a:prstGeom prst="rect">
            <a:avLst/>
          </a:prstGeom>
          <a:noFill/>
        </p:spPr>
      </p:pic>
      <p:cxnSp>
        <p:nvCxnSpPr>
          <p:cNvPr id="32" name="Straight Arrow Connector 31"/>
          <p:cNvCxnSpPr/>
          <p:nvPr/>
        </p:nvCxnSpPr>
        <p:spPr>
          <a:xfrm flipH="1">
            <a:off x="1420269" y="1600200"/>
            <a:ext cx="1610447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295400" y="1143000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tom, password1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39565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5" grpId="0"/>
      <p:bldP spid="65" grpId="0"/>
      <p:bldP spid="66" grpId="0"/>
      <p:bldP spid="70" grpId="0"/>
      <p:bldP spid="71" grpId="0"/>
      <p:bldP spid="2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7632" y="152400"/>
            <a:ext cx="49901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The </a:t>
            </a:r>
            <a:r>
              <a:rPr lang="en-US" sz="4000" b="1" dirty="0" err="1" smtClean="0"/>
              <a:t>Pythia</a:t>
            </a:r>
            <a:r>
              <a:rPr lang="en-US" sz="4000" b="1" dirty="0" smtClean="0"/>
              <a:t> PRF Service</a:t>
            </a:r>
            <a:endParaRPr lang="en-US" sz="4000" b="1" dirty="0"/>
          </a:p>
        </p:txBody>
      </p:sp>
      <p:pic>
        <p:nvPicPr>
          <p:cNvPr id="5" name="Picture 2" descr="C:\Program Files\Microsoft Office\MEDIA\CAGCAT10\j0292020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905000"/>
            <a:ext cx="960884" cy="911901"/>
          </a:xfrm>
          <a:prstGeom prst="rect">
            <a:avLst/>
          </a:prstGeom>
          <a:noFill/>
        </p:spPr>
      </p:pic>
      <p:pic>
        <p:nvPicPr>
          <p:cNvPr id="6" name="Picture 3" descr="C:\Documents and Settings\rist\Local Settings\Temporary Internet Files\Content.IE5\CNYX6FYV\MCj04352420000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0400" y="1143000"/>
            <a:ext cx="693227" cy="1371600"/>
          </a:xfrm>
          <a:prstGeom prst="rect">
            <a:avLst/>
          </a:prstGeom>
          <a:noFill/>
        </p:spPr>
      </p:pic>
      <p:cxnSp>
        <p:nvCxnSpPr>
          <p:cNvPr id="8" name="Straight Arrow Connector 7"/>
          <p:cNvCxnSpPr/>
          <p:nvPr/>
        </p:nvCxnSpPr>
        <p:spPr>
          <a:xfrm flipH="1">
            <a:off x="1676400" y="1905000"/>
            <a:ext cx="1354316" cy="392668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420269" y="1704945"/>
            <a:ext cx="1039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princess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2590800" y="2297668"/>
            <a:ext cx="2467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 = </a:t>
            </a:r>
            <a:r>
              <a:rPr lang="en-US" sz="2000" dirty="0" err="1" smtClean="0"/>
              <a:t>H</a:t>
            </a:r>
            <a:r>
              <a:rPr lang="en-US" sz="2000" baseline="30000" dirty="0" err="1" smtClean="0"/>
              <a:t>c</a:t>
            </a:r>
            <a:r>
              <a:rPr lang="en-US" sz="2000" dirty="0" smtClean="0"/>
              <a:t>(princess|| salt)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350" y="1175299"/>
            <a:ext cx="825500" cy="825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53150" y="1972270"/>
            <a:ext cx="10514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Back-end </a:t>
            </a:r>
          </a:p>
          <a:p>
            <a:r>
              <a:rPr lang="en-US" dirty="0" smtClean="0"/>
              <a:t>crypto </a:t>
            </a:r>
          </a:p>
          <a:p>
            <a:r>
              <a:rPr lang="en-US" dirty="0" smtClean="0"/>
              <a:t>service</a:t>
            </a:r>
            <a:endParaRPr lang="en-US" dirty="0"/>
          </a:p>
        </p:txBody>
      </p:sp>
      <p:pic>
        <p:nvPicPr>
          <p:cNvPr id="17" name="Picture 2" descr="C:\Documents and Settings\rist\Local Settings\Temporary Internet Files\Content.IE5\QB8JK7EN\MCj04339030000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91350" y="1590535"/>
            <a:ext cx="476250" cy="476250"/>
          </a:xfrm>
          <a:prstGeom prst="rect">
            <a:avLst/>
          </a:prstGeom>
          <a:noFill/>
        </p:spPr>
      </p:pic>
      <p:cxnSp>
        <p:nvCxnSpPr>
          <p:cNvPr id="18" name="Straight Arrow Connector 17"/>
          <p:cNvCxnSpPr/>
          <p:nvPr/>
        </p:nvCxnSpPr>
        <p:spPr>
          <a:xfrm flipH="1">
            <a:off x="4114800" y="1567967"/>
            <a:ext cx="182880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114800" y="1828800"/>
            <a:ext cx="182880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290730" y="1143000"/>
            <a:ext cx="1348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id, blinded h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441303" y="1828800"/>
            <a:ext cx="1071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dirty="0" smtClean="0"/>
              <a:t> = F(K, h)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15200" y="1676400"/>
            <a:ext cx="304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590800" y="2647890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Store only f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545053" y="3505200"/>
            <a:ext cx="82179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Stronger privacy properties via blinding of values derived from password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Forces compromised server to reveal query patterns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New cryptography: partially-oblivious PRF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Multi-tenant (theoretically: scales to 100 million servers)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Prototype and paper:</a:t>
            </a:r>
          </a:p>
          <a:p>
            <a:pPr lvl="2"/>
            <a:endParaRPr lang="en-US" sz="2400" dirty="0" smtClean="0"/>
          </a:p>
          <a:p>
            <a:pPr lvl="2"/>
            <a:r>
              <a:rPr lang="en-US" sz="2400" dirty="0" smtClean="0"/>
              <a:t>http</a:t>
            </a:r>
            <a:r>
              <a:rPr lang="en-US" sz="2400" dirty="0"/>
              <a:t>://</a:t>
            </a:r>
            <a:r>
              <a:rPr lang="en-US" sz="2400" dirty="0" err="1"/>
              <a:t>pages.cs.wisc.edu</a:t>
            </a:r>
            <a:r>
              <a:rPr lang="en-US" sz="2400" dirty="0"/>
              <a:t>/~ace/</a:t>
            </a:r>
            <a:r>
              <a:rPr lang="en-US" sz="2400" dirty="0" err="1"/>
              <a:t>pythia.html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59396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644" b="24815"/>
          <a:stretch/>
        </p:blipFill>
        <p:spPr>
          <a:xfrm>
            <a:off x="1860550" y="304800"/>
            <a:ext cx="5422900" cy="2208173"/>
          </a:xfrm>
          <a:prstGeom prst="rect">
            <a:avLst/>
          </a:prstGeom>
          <a:ln>
            <a:solidFill>
              <a:srgbClr val="660066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92100" y="2819400"/>
            <a:ext cx="7785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err="1" smtClean="0"/>
              <a:t>AshleyMadison</a:t>
            </a:r>
            <a:r>
              <a:rPr lang="en-US" sz="2400" u="sng" dirty="0" smtClean="0"/>
              <a:t> hack: 36 million user hashes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Salts + Passwords hashed using </a:t>
            </a:r>
            <a:r>
              <a:rPr lang="en-US" sz="2400" dirty="0" err="1" smtClean="0"/>
              <a:t>bcrypt</a:t>
            </a:r>
            <a:r>
              <a:rPr lang="en-US" sz="2400" dirty="0" smtClean="0"/>
              <a:t> with c = 2</a:t>
            </a:r>
            <a:r>
              <a:rPr lang="en-US" sz="2400" baseline="30000" dirty="0" smtClean="0"/>
              <a:t>12 </a:t>
            </a:r>
            <a:r>
              <a:rPr lang="en-US" sz="2400" dirty="0" smtClean="0"/>
              <a:t>= 4096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4,007 cracked directly with trivial approach</a:t>
            </a:r>
          </a:p>
          <a:p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2819400" y="4519374"/>
            <a:ext cx="1828800" cy="13716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Password cracker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228600" y="4419600"/>
            <a:ext cx="2209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290729 123456</a:t>
            </a:r>
          </a:p>
          <a:p>
            <a:r>
              <a:rPr lang="en-US" dirty="0"/>
              <a:t>  79076 12345</a:t>
            </a:r>
          </a:p>
          <a:p>
            <a:r>
              <a:rPr lang="en-US" dirty="0"/>
              <a:t>  76789 123456789</a:t>
            </a:r>
          </a:p>
          <a:p>
            <a:r>
              <a:rPr lang="en-US" dirty="0"/>
              <a:t>  59462 password</a:t>
            </a:r>
          </a:p>
          <a:p>
            <a:r>
              <a:rPr lang="en-US" dirty="0"/>
              <a:t>  49952 </a:t>
            </a:r>
            <a:r>
              <a:rPr lang="en-US" dirty="0" err="1"/>
              <a:t>iloveyou</a:t>
            </a:r>
            <a:endParaRPr lang="en-US" dirty="0"/>
          </a:p>
          <a:p>
            <a:r>
              <a:rPr lang="en-US" dirty="0"/>
              <a:t>  33291 </a:t>
            </a:r>
            <a:r>
              <a:rPr lang="en-US" dirty="0" smtClean="0"/>
              <a:t>princess </a:t>
            </a:r>
          </a:p>
          <a:p>
            <a:r>
              <a:rPr lang="en-US" dirty="0" smtClean="0"/>
              <a:t>           …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4876800" y="4900374"/>
            <a:ext cx="914400" cy="609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949177" y="4863643"/>
            <a:ext cx="28342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List of possible passwords in </a:t>
            </a:r>
          </a:p>
          <a:p>
            <a:r>
              <a:rPr lang="en-US" dirty="0" smtClean="0"/>
              <a:t>order of their likelihood</a:t>
            </a:r>
          </a:p>
          <a:p>
            <a:r>
              <a:rPr lang="en-US" dirty="0" err="1" smtClean="0"/>
              <a:t>Recompute</a:t>
            </a:r>
            <a:r>
              <a:rPr lang="en-US" dirty="0" smtClean="0"/>
              <a:t> hash and check</a:t>
            </a:r>
            <a:endParaRPr lang="en-US" dirty="0"/>
          </a:p>
        </p:txBody>
      </p:sp>
      <p:sp>
        <p:nvSpPr>
          <p:cNvPr id="13" name="Left Brace 12"/>
          <p:cNvSpPr/>
          <p:nvPr/>
        </p:nvSpPr>
        <p:spPr>
          <a:xfrm rot="10800000">
            <a:off x="1905000" y="4519374"/>
            <a:ext cx="762000" cy="1828800"/>
          </a:xfrm>
          <a:prstGeom prst="leftBrace">
            <a:avLst>
              <a:gd name="adj1" fmla="val 41367"/>
              <a:gd name="adj2" fmla="val 6283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971800" y="6178636"/>
            <a:ext cx="5237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Examples:  </a:t>
            </a:r>
            <a:r>
              <a:rPr lang="en-US" dirty="0" err="1" smtClean="0"/>
              <a:t>Hashcat</a:t>
            </a:r>
            <a:r>
              <a:rPr lang="en-US" dirty="0" smtClean="0"/>
              <a:t>, </a:t>
            </a:r>
            <a:r>
              <a:rPr lang="en-US" dirty="0" err="1" smtClean="0"/>
              <a:t>Johntheripper</a:t>
            </a:r>
            <a:r>
              <a:rPr lang="en-US" dirty="0" smtClean="0"/>
              <a:t>, academic 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255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  <p:bldP spid="13" grpId="0" animBg="1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644" b="24815"/>
          <a:stretch/>
        </p:blipFill>
        <p:spPr>
          <a:xfrm>
            <a:off x="1860550" y="304800"/>
            <a:ext cx="5422900" cy="2208173"/>
          </a:xfrm>
          <a:prstGeom prst="rect">
            <a:avLst/>
          </a:prstGeom>
          <a:ln>
            <a:solidFill>
              <a:srgbClr val="660066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92100" y="2819400"/>
            <a:ext cx="77851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err="1" smtClean="0"/>
              <a:t>AshleyMadison</a:t>
            </a:r>
            <a:r>
              <a:rPr lang="en-US" sz="2400" u="sng" dirty="0" smtClean="0"/>
              <a:t> hack: 36 million user hashes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Salts + Passwords hashed using </a:t>
            </a:r>
            <a:r>
              <a:rPr lang="en-US" sz="2400" dirty="0" err="1" smtClean="0"/>
              <a:t>bcrypt</a:t>
            </a:r>
            <a:r>
              <a:rPr lang="en-US" sz="2400" dirty="0" smtClean="0"/>
              <a:t> with c = 2</a:t>
            </a:r>
            <a:r>
              <a:rPr lang="en-US" sz="2400" baseline="30000" dirty="0" smtClean="0"/>
              <a:t>12 </a:t>
            </a:r>
            <a:r>
              <a:rPr lang="en-US" sz="2400" dirty="0" smtClean="0"/>
              <a:t>= 4096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4,007 cracked directly with trivial approach</a:t>
            </a:r>
          </a:p>
          <a:p>
            <a:endParaRPr lang="en-US" sz="2400" dirty="0"/>
          </a:p>
          <a:p>
            <a:r>
              <a:rPr lang="en-US" sz="2400" dirty="0" smtClean="0"/>
              <a:t>	</a:t>
            </a:r>
            <a:r>
              <a:rPr lang="en-US" sz="2400" dirty="0" err="1" smtClean="0"/>
              <a:t>CynoSure</a:t>
            </a:r>
            <a:r>
              <a:rPr lang="en-US" sz="2400" dirty="0" smtClean="0"/>
              <a:t> analysis:  </a:t>
            </a:r>
            <a:r>
              <a:rPr lang="en-US" sz="2400" b="1" dirty="0" smtClean="0"/>
              <a:t>11 million </a:t>
            </a:r>
            <a:r>
              <a:rPr lang="en-US" sz="2400" dirty="0" smtClean="0"/>
              <a:t>hashes cracked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	&gt;630,000 people used usernames as passwords</a:t>
            </a:r>
          </a:p>
          <a:p>
            <a:r>
              <a:rPr lang="en-US" sz="2400" dirty="0" smtClean="0"/>
              <a:t>	</a:t>
            </a:r>
            <a:r>
              <a:rPr lang="en-US" sz="2400" dirty="0"/>
              <a:t>	</a:t>
            </a:r>
            <a:r>
              <a:rPr lang="en-US" sz="2400" dirty="0" smtClean="0"/>
              <a:t>MD5 hashes left lying around accidentally</a:t>
            </a:r>
            <a:r>
              <a:rPr lang="en-US" sz="2400" dirty="0"/>
              <a:t>	</a:t>
            </a:r>
            <a:endParaRPr 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04800" y="6248400"/>
            <a:ext cx="8739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cynosureprime.blogspot.com</a:t>
            </a:r>
            <a:r>
              <a:rPr lang="en-US" dirty="0"/>
              <a:t>/2015/09/</a:t>
            </a:r>
            <a:r>
              <a:rPr lang="en-US" dirty="0" err="1"/>
              <a:t>csp</a:t>
            </a:r>
            <a:r>
              <a:rPr lang="en-US" dirty="0"/>
              <a:t>-our-take-on-cracked-am-</a:t>
            </a:r>
            <a:r>
              <a:rPr lang="en-US" dirty="0" err="1"/>
              <a:t>passwords.html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899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 voyeuristic tour of passwords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609600" y="1828800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err="1"/>
              <a:t>mypasswordispassword</a:t>
            </a:r>
            <a:endParaRPr lang="en-US" sz="2400" dirty="0"/>
          </a:p>
          <a:p>
            <a:r>
              <a:rPr lang="en-US" sz="2400" dirty="0" err="1"/>
              <a:t>superhardpassword</a:t>
            </a:r>
            <a:endParaRPr lang="en-US" sz="2400" dirty="0"/>
          </a:p>
          <a:p>
            <a:r>
              <a:rPr lang="en-US" sz="2400" dirty="0" err="1"/>
              <a:t>thebestpasswordever</a:t>
            </a:r>
            <a:endParaRPr lang="en-US" sz="2400" dirty="0"/>
          </a:p>
          <a:p>
            <a:r>
              <a:rPr lang="en-US" sz="2400" dirty="0" err="1"/>
              <a:t>thisisagoodpassword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362200" y="3962400"/>
            <a:ext cx="38318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likeimreallygoingtocheat</a:t>
            </a:r>
            <a:endParaRPr lang="en-US" sz="2400" dirty="0"/>
          </a:p>
          <a:p>
            <a:r>
              <a:rPr lang="en-US" sz="2400" dirty="0" err="1"/>
              <a:t>justcheckingitout</a:t>
            </a:r>
            <a:endParaRPr lang="en-US" sz="2400" dirty="0"/>
          </a:p>
          <a:p>
            <a:r>
              <a:rPr lang="en-US" sz="2400" dirty="0" err="1"/>
              <a:t>justtryingthisout</a:t>
            </a:r>
            <a:endParaRPr lang="en-US" sz="2400" dirty="0"/>
          </a:p>
          <a:p>
            <a:r>
              <a:rPr lang="en-US" sz="2400" dirty="0" err="1"/>
              <a:t>goodguydoingthewrongthing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610612" y="1846411"/>
            <a:ext cx="29926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ishouldnotbedoingthis</a:t>
            </a:r>
            <a:endParaRPr lang="en-US" sz="2400" dirty="0"/>
          </a:p>
          <a:p>
            <a:r>
              <a:rPr lang="en-US" sz="2400" dirty="0" err="1"/>
              <a:t>ithinkilovemywife</a:t>
            </a:r>
            <a:endParaRPr lang="en-US" sz="2400" dirty="0"/>
          </a:p>
          <a:p>
            <a:r>
              <a:rPr lang="en-US" sz="2400" dirty="0" err="1"/>
              <a:t>thisiswrong</a:t>
            </a:r>
            <a:endParaRPr lang="en-US" sz="2400" dirty="0"/>
          </a:p>
          <a:p>
            <a:r>
              <a:rPr lang="en-US" sz="2400" dirty="0" err="1"/>
              <a:t>whatthehellamidoing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6248400"/>
            <a:ext cx="8739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cynosureprime.blogspot.com</a:t>
            </a:r>
            <a:r>
              <a:rPr lang="en-US" dirty="0"/>
              <a:t>/2015/09/</a:t>
            </a:r>
            <a:r>
              <a:rPr lang="en-US" dirty="0" err="1"/>
              <a:t>csp</a:t>
            </a:r>
            <a:r>
              <a:rPr lang="en-US" dirty="0"/>
              <a:t>-our-take-on-cracked-am-</a:t>
            </a:r>
            <a:r>
              <a:rPr lang="en-US" dirty="0" err="1"/>
              <a:t>passwords.html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116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4929</TotalTime>
  <Words>4852</Words>
  <Application>Microsoft Macintosh PowerPoint</Application>
  <PresentationFormat>On-screen Show (4:3)</PresentationFormat>
  <Paragraphs>1274</Paragraphs>
  <Slides>66</Slides>
  <Notes>12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Office Theme</vt:lpstr>
      <vt:lpstr>Making Password Checking Systems Better</vt:lpstr>
      <vt:lpstr>PowerPoint Presentation</vt:lpstr>
      <vt:lpstr>PowerPoint Presentation</vt:lpstr>
      <vt:lpstr>PowerPoint Presentation</vt:lpstr>
      <vt:lpstr>Today’s talk</vt:lpstr>
      <vt:lpstr>PowerPoint Presentation</vt:lpstr>
      <vt:lpstr>PowerPoint Presentation</vt:lpstr>
      <vt:lpstr>PowerPoint Presentation</vt:lpstr>
      <vt:lpstr>A voyeuristic tour of passwords</vt:lpstr>
      <vt:lpstr>AshleyMadison in good company</vt:lpstr>
      <vt:lpstr>PowerPoint Presentation</vt:lpstr>
      <vt:lpstr>Facebook password onion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Today’s talk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Today’s talk</vt:lpstr>
      <vt:lpstr>PowerPoint Presentation</vt:lpstr>
      <vt:lpstr>PowerPoint Presentation</vt:lpstr>
      <vt:lpstr>PowerPoint Presentation</vt:lpstr>
      <vt:lpstr>PowerPoint Presentation</vt:lpstr>
      <vt:lpstr>Honey Encryption (HE)</vt:lpstr>
      <vt:lpstr>A framework for HE schemes</vt:lpstr>
      <vt:lpstr>A framework for HE schemes</vt:lpstr>
      <vt:lpstr>A framework for HE schemes</vt:lpstr>
      <vt:lpstr>HE for user-selected password</vt:lpstr>
      <vt:lpstr>HE for user-selected password</vt:lpstr>
      <vt:lpstr>HE for user-selected password</vt:lpstr>
      <vt:lpstr>Real &amp; decoy user-chosen passwords </vt:lpstr>
      <vt:lpstr>PowerPoint Presentation</vt:lpstr>
      <vt:lpstr>Today’s talk</vt:lpstr>
      <vt:lpstr>PowerPoint Presentation</vt:lpstr>
      <vt:lpstr>Kamouflage   [BBBB10]</vt:lpstr>
      <vt:lpstr>Naïve brute-force attack against Kamouflage</vt:lpstr>
      <vt:lpstr>Naïve brute-force attack against Kamouflage</vt:lpstr>
      <vt:lpstr>Naïve brute-force attack against Kamouflage</vt:lpstr>
      <vt:lpstr>Naïve brute-force attack against Kamouflage</vt:lpstr>
      <vt:lpstr>We found a vulnerability</vt:lpstr>
      <vt:lpstr>Attacking Kamouflage</vt:lpstr>
      <vt:lpstr>Attacking Kamouflage</vt:lpstr>
      <vt:lpstr>Attacking Kamouflage</vt:lpstr>
      <vt:lpstr>Simulated Attack Results</vt:lpstr>
      <vt:lpstr>PowerPoint Presentation</vt:lpstr>
      <vt:lpstr>PowerPoint Presentation</vt:lpstr>
      <vt:lpstr>PowerPoint Presentation</vt:lpstr>
      <vt:lpstr>PowerPoint Presentation</vt:lpstr>
    </vt:vector>
  </TitlesOfParts>
  <Company>University of Wisconsin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Password Checking Systems Better</dc:title>
  <dc:creator>Thomas Ristenpart</dc:creator>
  <cp:lastModifiedBy>Thomas Ristenpart</cp:lastModifiedBy>
  <cp:revision>148</cp:revision>
  <dcterms:created xsi:type="dcterms:W3CDTF">2016-03-17T19:02:02Z</dcterms:created>
  <dcterms:modified xsi:type="dcterms:W3CDTF">2016-03-21T05:14:52Z</dcterms:modified>
</cp:coreProperties>
</file>